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3" r:id="rId2"/>
    <p:sldId id="257" r:id="rId3"/>
    <p:sldId id="256" r:id="rId4"/>
    <p:sldId id="258" r:id="rId5"/>
    <p:sldId id="259" r:id="rId6"/>
    <p:sldId id="260" r:id="rId7"/>
    <p:sldId id="261" r:id="rId8"/>
    <p:sldId id="265" r:id="rId9"/>
    <p:sldId id="266" r:id="rId10"/>
    <p:sldId id="267" r:id="rId11"/>
    <p:sldId id="310" r:id="rId12"/>
    <p:sldId id="279" r:id="rId13"/>
    <p:sldId id="280" r:id="rId14"/>
    <p:sldId id="281" r:id="rId15"/>
    <p:sldId id="311" r:id="rId16"/>
    <p:sldId id="312" r:id="rId17"/>
    <p:sldId id="313" r:id="rId18"/>
    <p:sldId id="314" r:id="rId19"/>
    <p:sldId id="326" r:id="rId20"/>
    <p:sldId id="315" r:id="rId21"/>
    <p:sldId id="316" r:id="rId22"/>
    <p:sldId id="287" r:id="rId23"/>
    <p:sldId id="317" r:id="rId24"/>
    <p:sldId id="318" r:id="rId25"/>
    <p:sldId id="324" r:id="rId26"/>
    <p:sldId id="319" r:id="rId27"/>
    <p:sldId id="322" r:id="rId28"/>
    <p:sldId id="293" r:id="rId29"/>
    <p:sldId id="294" r:id="rId30"/>
    <p:sldId id="295" r:id="rId31"/>
    <p:sldId id="323" r:id="rId32"/>
    <p:sldId id="325" r:id="rId33"/>
    <p:sldId id="297" r:id="rId34"/>
    <p:sldId id="298" r:id="rId35"/>
    <p:sldId id="300" r:id="rId36"/>
    <p:sldId id="299" r:id="rId37"/>
    <p:sldId id="301" r:id="rId38"/>
    <p:sldId id="303" r:id="rId39"/>
    <p:sldId id="302" r:id="rId40"/>
    <p:sldId id="320" r:id="rId41"/>
    <p:sldId id="321" r:id="rId42"/>
    <p:sldId id="30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766" autoAdjust="0"/>
  </p:normalViewPr>
  <p:slideViewPr>
    <p:cSldViewPr>
      <p:cViewPr varScale="1">
        <p:scale>
          <a:sx n="58" d="100"/>
          <a:sy n="58" d="100"/>
        </p:scale>
        <p:origin x="1524"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24C70-BE53-44AE-BC95-6A9261FE3F4A}" type="datetimeFigureOut">
              <a:rPr lang="en-US" smtClean="0"/>
              <a:t>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2A6FE-9D0B-454A-AAA5-1DC1D67CD835}" type="slidenum">
              <a:rPr lang="en-US" smtClean="0"/>
              <a:t>‹#›</a:t>
            </a:fld>
            <a:endParaRPr lang="en-US"/>
          </a:p>
        </p:txBody>
      </p:sp>
    </p:spTree>
    <p:extLst>
      <p:ext uri="{BB962C8B-B14F-4D97-AF65-F5344CB8AC3E}">
        <p14:creationId xmlns:p14="http://schemas.microsoft.com/office/powerpoint/2010/main" val="127160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7207D-6A0F-4AFE-939F-8E326572B048}"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extLst>
      <p:ext uri="{BB962C8B-B14F-4D97-AF65-F5344CB8AC3E}">
        <p14:creationId xmlns:p14="http://schemas.microsoft.com/office/powerpoint/2010/main" val="318040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a:t>4 nhóm lựa chọn câu hỏi - thảo thuận - ghi vào bảng nhóm - lên trình bày trước lớp</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33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a:t>4 nhóm lựa chọn câu hỏi - thảo thuận - ghi vào bảng nhóm - lên trình bày trước lớp</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9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8D2A6FE-9D0B-454A-AAA5-1DC1D67CD835}" type="slidenum">
              <a:rPr lang="en-US" smtClean="0"/>
              <a:t>2</a:t>
            </a:fld>
            <a:endParaRPr lang="en-US"/>
          </a:p>
        </p:txBody>
      </p:sp>
    </p:spTree>
    <p:extLst>
      <p:ext uri="{BB962C8B-B14F-4D97-AF65-F5344CB8AC3E}">
        <p14:creationId xmlns:p14="http://schemas.microsoft.com/office/powerpoint/2010/main" val="217076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D2A6FE-9D0B-454A-AAA5-1DC1D67CD835}" type="slidenum">
              <a:rPr lang="en-US" smtClean="0"/>
              <a:t>3</a:t>
            </a:fld>
            <a:endParaRPr lang="en-US"/>
          </a:p>
        </p:txBody>
      </p:sp>
    </p:spTree>
    <p:extLst>
      <p:ext uri="{BB962C8B-B14F-4D97-AF65-F5344CB8AC3E}">
        <p14:creationId xmlns:p14="http://schemas.microsoft.com/office/powerpoint/2010/main" val="25044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70023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8D2A6FE-9D0B-454A-AAA5-1DC1D67CD835}" type="slidenum">
              <a:rPr lang="en-US" smtClean="0"/>
              <a:t>11</a:t>
            </a:fld>
            <a:endParaRPr lang="en-US"/>
          </a:p>
        </p:txBody>
      </p:sp>
    </p:spTree>
    <p:extLst>
      <p:ext uri="{BB962C8B-B14F-4D97-AF65-F5344CB8AC3E}">
        <p14:creationId xmlns:p14="http://schemas.microsoft.com/office/powerpoint/2010/main" val="52979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cs typeface="Times New Roman" panose="02020603050405020304" pitchFamily="18" charset="0"/>
              </a:defRPr>
            </a:lvl1pPr>
            <a:lvl2pPr marL="742950" indent="-285750">
              <a:defRPr sz="2800" b="1">
                <a:solidFill>
                  <a:schemeClr val="tx1"/>
                </a:solidFill>
                <a:latin typeface="Times New Roman" panose="02020603050405020304" pitchFamily="18" charset="0"/>
                <a:cs typeface="Times New Roman" panose="02020603050405020304" pitchFamily="18" charset="0"/>
              </a:defRPr>
            </a:lvl2pPr>
            <a:lvl3pPr marL="1143000" indent="-228600">
              <a:defRPr sz="2800" b="1">
                <a:solidFill>
                  <a:schemeClr val="tx1"/>
                </a:solidFill>
                <a:latin typeface="Times New Roman" panose="02020603050405020304" pitchFamily="18" charset="0"/>
                <a:cs typeface="Times New Roman" panose="02020603050405020304" pitchFamily="18" charset="0"/>
              </a:defRPr>
            </a:lvl3pPr>
            <a:lvl4pPr marL="1600200" indent="-228600">
              <a:defRPr sz="2800" b="1">
                <a:solidFill>
                  <a:schemeClr val="tx1"/>
                </a:solidFill>
                <a:latin typeface="Times New Roman" panose="02020603050405020304" pitchFamily="18" charset="0"/>
                <a:cs typeface="Times New Roman" panose="02020603050405020304" pitchFamily="18" charset="0"/>
              </a:defRPr>
            </a:lvl4pPr>
            <a:lvl5pPr marL="2057400" indent="-228600">
              <a:defRPr sz="28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9pPr>
          </a:lstStyle>
          <a:p>
            <a:fld id="{1AB02E0E-81E3-4F77-9FEE-B3583E6B3633}" type="slidenum">
              <a:rPr lang="en-US" altLang="en-US" sz="1200" b="0">
                <a:latin typeface="Arial" panose="020B0604020202020204" pitchFamily="34" charset="0"/>
              </a:rPr>
              <a:pPr/>
              <a:t>12</a:t>
            </a:fld>
            <a:endParaRPr lang="en-US" altLang="en-US" sz="1200" b="0">
              <a:latin typeface="Arial" panose="020B0604020202020204" pitchFamily="34" charset="0"/>
            </a:endParaRPr>
          </a:p>
        </p:txBody>
      </p:sp>
    </p:spTree>
    <p:extLst>
      <p:ext uri="{BB962C8B-B14F-4D97-AF65-F5344CB8AC3E}">
        <p14:creationId xmlns:p14="http://schemas.microsoft.com/office/powerpoint/2010/main" val="386374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8D2A6FE-9D0B-454A-AAA5-1DC1D67CD835}" type="slidenum">
              <a:rPr lang="en-US" smtClean="0"/>
              <a:t>13</a:t>
            </a:fld>
            <a:endParaRPr lang="en-US"/>
          </a:p>
        </p:txBody>
      </p:sp>
    </p:spTree>
    <p:extLst>
      <p:ext uri="{BB962C8B-B14F-4D97-AF65-F5344CB8AC3E}">
        <p14:creationId xmlns:p14="http://schemas.microsoft.com/office/powerpoint/2010/main" val="3252155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8D2A6FE-9D0B-454A-AAA5-1DC1D67CD835}" type="slidenum">
              <a:rPr lang="en-US" smtClean="0"/>
              <a:t>32</a:t>
            </a:fld>
            <a:endParaRPr lang="en-US"/>
          </a:p>
        </p:txBody>
      </p:sp>
    </p:spTree>
    <p:extLst>
      <p:ext uri="{BB962C8B-B14F-4D97-AF65-F5344CB8AC3E}">
        <p14:creationId xmlns:p14="http://schemas.microsoft.com/office/powerpoint/2010/main" val="3710077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236970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777D81-4740-4C11-882C-94E2D05BE5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77D81-4740-4C11-882C-94E2D05BE5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777D81-4740-4C11-882C-94E2D05BE5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777D81-4740-4C11-882C-94E2D05BE53E}" type="datetimeFigureOut">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0E6FA-31EF-42CD-89BF-6E158E09216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777D81-4740-4C11-882C-94E2D05BE53E}" type="datetimeFigureOut">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77D81-4740-4C11-882C-94E2D05BE53E}" type="datetimeFigureOut">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E777D81-4740-4C11-882C-94E2D05BE53E}" type="datetimeFigureOut">
              <a:rPr lang="en-US" smtClean="0"/>
              <a:t>11/5/2023</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540E6FA-31EF-42CD-89BF-6E158E09216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jpg"/><Relationship Id="rId7"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3.pn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28.png"/><Relationship Id="rId4" Type="http://schemas.openxmlformats.org/officeDocument/2006/relationships/image" Target="../media/image8.jpeg"/><Relationship Id="rId9"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gi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60.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Premium Vector | Cartoon little kid a study in the classroom | Teacher  cartoon, Student cartoon, Classroom background">
            <a:extLst>
              <a:ext uri="{FF2B5EF4-FFF2-40B4-BE49-F238E27FC236}">
                <a16:creationId xmlns:a16="http://schemas.microsoft.com/office/drawing/2014/main" xmlns="" id="{542FD260-0376-74AC-4CCA-6A5BACAC8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81000"/>
            <a:ext cx="6629400" cy="561975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6">
            <a:extLst>
              <a:ext uri="{FF2B5EF4-FFF2-40B4-BE49-F238E27FC236}">
                <a16:creationId xmlns:a16="http://schemas.microsoft.com/office/drawing/2014/main" xmlns="" id="{FA758DF3-CF26-0383-84FF-08AC37E9A75B}"/>
              </a:ext>
            </a:extLst>
          </p:cNvPr>
          <p:cNvSpPr/>
          <p:nvPr/>
        </p:nvSpPr>
        <p:spPr>
          <a:xfrm flipH="1">
            <a:off x="1" y="4167930"/>
            <a:ext cx="3038126" cy="1832821"/>
          </a:xfrm>
          <a:custGeom>
            <a:avLst/>
            <a:gdLst/>
            <a:ahLst/>
            <a:cxnLst/>
            <a:rect l="l" t="t" r="r" b="b"/>
            <a:pathLst>
              <a:path w="4050835" h="2443761">
                <a:moveTo>
                  <a:pt x="4050835" y="0"/>
                </a:moveTo>
                <a:lnTo>
                  <a:pt x="4050835" y="2443761"/>
                </a:lnTo>
                <a:lnTo>
                  <a:pt x="0" y="2443761"/>
                </a:lnTo>
                <a:cubicBezTo>
                  <a:pt x="1808274" y="2320868"/>
                  <a:pt x="3338282" y="1352520"/>
                  <a:pt x="4050835" y="0"/>
                </a:cubicBezTo>
                <a:close/>
              </a:path>
            </a:pathLst>
          </a:custGeom>
          <a:solidFill>
            <a:srgbClr val="4DC7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Elsie"/>
              <a:cs typeface="Elsie" panose="02000000000000000000" charset="0"/>
            </a:endParaRPr>
          </a:p>
        </p:txBody>
      </p:sp>
      <p:sp>
        <p:nvSpPr>
          <p:cNvPr id="12" name="矩形 16">
            <a:extLst>
              <a:ext uri="{FF2B5EF4-FFF2-40B4-BE49-F238E27FC236}">
                <a16:creationId xmlns:a16="http://schemas.microsoft.com/office/drawing/2014/main" xmlns="" id="{2B507FBF-1DA3-78D1-0311-6A631F104575}"/>
              </a:ext>
            </a:extLst>
          </p:cNvPr>
          <p:cNvSpPr/>
          <p:nvPr/>
        </p:nvSpPr>
        <p:spPr>
          <a:xfrm flipV="1">
            <a:off x="6105874" y="857250"/>
            <a:ext cx="3038126" cy="1832821"/>
          </a:xfrm>
          <a:custGeom>
            <a:avLst/>
            <a:gdLst/>
            <a:ahLst/>
            <a:cxnLst/>
            <a:rect l="l" t="t" r="r" b="b"/>
            <a:pathLst>
              <a:path w="4050835" h="2443761">
                <a:moveTo>
                  <a:pt x="4050835" y="0"/>
                </a:moveTo>
                <a:lnTo>
                  <a:pt x="4050835" y="2443761"/>
                </a:lnTo>
                <a:lnTo>
                  <a:pt x="0" y="2443761"/>
                </a:lnTo>
                <a:cubicBezTo>
                  <a:pt x="1808274" y="2320868"/>
                  <a:pt x="3338282" y="1352520"/>
                  <a:pt x="4050835" y="0"/>
                </a:cubicBezTo>
                <a:close/>
              </a:path>
            </a:pathLst>
          </a:custGeom>
          <a:solidFill>
            <a:srgbClr val="4DC7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Elsie"/>
              <a:cs typeface="Elsie" panose="02000000000000000000" charset="0"/>
            </a:endParaRPr>
          </a:p>
        </p:txBody>
      </p:sp>
      <p:sp>
        <p:nvSpPr>
          <p:cNvPr id="13" name="文本框 35">
            <a:extLst>
              <a:ext uri="{FF2B5EF4-FFF2-40B4-BE49-F238E27FC236}">
                <a16:creationId xmlns:a16="http://schemas.microsoft.com/office/drawing/2014/main" xmlns="" id="{DC42B7E7-5A31-3AEF-3EE2-0CCCB0A17154}"/>
              </a:ext>
            </a:extLst>
          </p:cNvPr>
          <p:cNvSpPr txBox="1"/>
          <p:nvPr/>
        </p:nvSpPr>
        <p:spPr>
          <a:xfrm>
            <a:off x="3038126" y="1235827"/>
            <a:ext cx="2955170" cy="507831"/>
          </a:xfrm>
          <a:prstGeom prst="rect">
            <a:avLst/>
          </a:prstGeom>
          <a:noFill/>
        </p:spPr>
        <p:txBody>
          <a:bodyPr wrap="square" rtlCol="0">
            <a:spAutoFit/>
            <a:scene3d>
              <a:camera prst="orthographicFront"/>
              <a:lightRig rig="threePt" dir="t"/>
            </a:scene3d>
          </a:bodyPr>
          <a:lstStyle/>
          <a:p>
            <a:pPr algn="ctr"/>
            <a:r>
              <a:rPr lang="vi-VN" altLang="zh-CN" sz="2700" b="1" dirty="0">
                <a:solidFill>
                  <a:schemeClr val="bg1"/>
                </a:solidFill>
                <a:latin typeface="Times New Roman" panose="02020603050405020304" pitchFamily="18" charset="0"/>
                <a:ea typeface="Elsie" panose="02000000000000000000" charset="0"/>
                <a:cs typeface="Times New Roman" panose="02020603050405020304" pitchFamily="18" charset="0"/>
              </a:rPr>
              <a:t>KIỂM DIỆN</a:t>
            </a:r>
            <a:endParaRPr lang="zh-CN" altLang="en-US" sz="2700" b="1" dirty="0">
              <a:solidFill>
                <a:schemeClr val="bg1"/>
              </a:solidFill>
              <a:latin typeface="Times New Roman" panose="02020603050405020304" pitchFamily="18" charset="0"/>
              <a:ea typeface="Elsie" panose="02000000000000000000" charset="0"/>
              <a:cs typeface="Times New Roman" panose="02020603050405020304" pitchFamily="18" charset="0"/>
            </a:endParaRPr>
          </a:p>
        </p:txBody>
      </p:sp>
    </p:spTree>
    <p:extLst>
      <p:ext uri="{BB962C8B-B14F-4D97-AF65-F5344CB8AC3E}">
        <p14:creationId xmlns:p14="http://schemas.microsoft.com/office/powerpoint/2010/main" val="2070560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52"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Scale>
                                      <p:cBhvr>
                                        <p:cTn id="14"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
                                        </p:tgtEl>
                                        <p:attrNameLst>
                                          <p:attrName>ppt_x</p:attrName>
                                          <p:attrName>ppt_y</p:attrName>
                                        </p:attrNameLst>
                                      </p:cBhvr>
                                    </p:animMotion>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8ED0D31-6009-4EA7-A5E5-ABC07F4FCB28}"/>
              </a:ext>
            </a:extLst>
          </p:cNvPr>
          <p:cNvSpPr>
            <a:spLocks noGrp="1"/>
          </p:cNvSpPr>
          <p:nvPr>
            <p:ph type="title"/>
          </p:nvPr>
        </p:nvSpPr>
        <p:spPr/>
        <p:txBody>
          <a:bodyPr/>
          <a:lstStyle/>
          <a:p>
            <a:endParaRPr lang="en-US"/>
          </a:p>
        </p:txBody>
      </p:sp>
      <p:pic>
        <p:nvPicPr>
          <p:cNvPr id="10242" name="Picture 2" descr="Giáo viên phim Hoạt hình Clip nghệ thuật - Cô giáo, png tải về - Miễn phí  trong suốt Phim Hoạt Hình png Tải về."/>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3810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2057400" y="381000"/>
            <a:ext cx="4876800" cy="61927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TÍNH CHẤT VẬT LÍ</a:t>
            </a:r>
            <a:endParaRPr lang="en-US" alt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9793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3082">
        <p15:prstTrans prst="fracture"/>
      </p:transition>
    </mc:Choice>
    <mc:Fallback xmlns="">
      <p:transition spd="slow" advTm="130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54285" y="0"/>
            <a:ext cx="0" cy="685800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flipV="1">
            <a:off x="0" y="3429000"/>
            <a:ext cx="91440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12" descr="Thước nhôm 2 mặt 30cm | Ti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285" y="-1"/>
            <a:ext cx="2351315" cy="29582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54285" y="2981979"/>
            <a:ext cx="4742088" cy="52322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200" b="1" smtClean="0">
                <a:solidFill>
                  <a:srgbClr val="FF0000"/>
                </a:solidFill>
                <a:latin typeface="Times New Roman" pitchFamily="18" charset="0"/>
                <a:cs typeface="Times New Roman" pitchFamily="18" charset="0"/>
              </a:rPr>
              <a:t> </a:t>
            </a:r>
            <a:r>
              <a:rPr lang="vi-VN" sz="2800" b="1" smtClean="0">
                <a:solidFill>
                  <a:schemeClr val="tx1"/>
                </a:solidFill>
                <a:latin typeface="Times New Roman" pitchFamily="18" charset="0"/>
                <a:cs typeface="Times New Roman" pitchFamily="18" charset="0"/>
              </a:rPr>
              <a:t>Tính dẻo</a:t>
            </a:r>
            <a:endParaRPr lang="en-US" sz="2800" b="1">
              <a:solidFill>
                <a:schemeClr val="tx1"/>
              </a:solidFill>
              <a:latin typeface="Times New Roman" pitchFamily="18" charset="0"/>
              <a:cs typeface="Times New Roman" pitchFamily="18" charset="0"/>
            </a:endParaRPr>
          </a:p>
        </p:txBody>
      </p:sp>
      <p:pic>
        <p:nvPicPr>
          <p:cNvPr id="9" name="Picture 8" descr="D:\DU LIEU PHUC HOI\D\GIAO AN HOA 9\hinh anh\may b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atomicRo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94314"/>
            <a:ext cx="2068286" cy="260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164" y="6180384"/>
            <a:ext cx="4301216" cy="52322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200" b="1" smtClean="0">
                <a:solidFill>
                  <a:srgbClr val="FF0000"/>
                </a:solidFill>
                <a:latin typeface="Times New Roman" pitchFamily="18" charset="0"/>
                <a:cs typeface="Times New Roman" pitchFamily="18" charset="0"/>
              </a:rPr>
              <a:t> </a:t>
            </a:r>
            <a:r>
              <a:rPr lang="vi-VN" sz="2800" b="1" smtClean="0">
                <a:solidFill>
                  <a:schemeClr val="tx1"/>
                </a:solidFill>
                <a:latin typeface="Times New Roman" pitchFamily="18" charset="0"/>
                <a:cs typeface="Times New Roman" pitchFamily="18" charset="0"/>
              </a:rPr>
              <a:t>Tính nhẹ</a:t>
            </a:r>
            <a:endParaRPr lang="en-US" sz="2800" b="1">
              <a:solidFill>
                <a:schemeClr val="tx1"/>
              </a:solidFill>
              <a:latin typeface="Times New Roman" pitchFamily="18" charset="0"/>
              <a:cs typeface="Times New Roman" pitchFamily="18" charset="0"/>
            </a:endParaRPr>
          </a:p>
        </p:txBody>
      </p:sp>
      <p:pic>
        <p:nvPicPr>
          <p:cNvPr id="12" name="Picture 2" descr="Ấm nhôm – người bạn đồng hành của mỗi gia đì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6058" y="3505199"/>
            <a:ext cx="2367642" cy="2590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ôm Được Làm Dây Dẫn Điện Cao Th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5472" y="3461656"/>
            <a:ext cx="2340428" cy="26343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20960" y="6206851"/>
            <a:ext cx="4684940" cy="52322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200" b="1" smtClean="0">
                <a:solidFill>
                  <a:srgbClr val="FF0000"/>
                </a:solidFill>
                <a:latin typeface="Times New Roman" pitchFamily="18" charset="0"/>
                <a:cs typeface="Times New Roman" pitchFamily="18" charset="0"/>
              </a:rPr>
              <a:t> </a:t>
            </a:r>
            <a:r>
              <a:rPr lang="vi-VN" sz="2800" b="1" smtClean="0">
                <a:solidFill>
                  <a:schemeClr val="tx1"/>
                </a:solidFill>
                <a:latin typeface="Times New Roman" pitchFamily="18" charset="0"/>
                <a:cs typeface="Times New Roman" pitchFamily="18" charset="0"/>
              </a:rPr>
              <a:t>Tính dẫn điện, dẫn nhiệt</a:t>
            </a:r>
            <a:endParaRPr lang="en-US" sz="2800" b="1">
              <a:solidFill>
                <a:schemeClr val="tx1"/>
              </a:solidFill>
              <a:latin typeface="Times New Roman" pitchFamily="18" charset="0"/>
              <a:cs typeface="Times New Roman" pitchFamily="18" charset="0"/>
            </a:endParaRPr>
          </a:p>
        </p:txBody>
      </p:sp>
      <p:sp>
        <p:nvSpPr>
          <p:cNvPr id="18" name="TextBox 17"/>
          <p:cNvSpPr txBox="1"/>
          <p:nvPr/>
        </p:nvSpPr>
        <p:spPr>
          <a:xfrm>
            <a:off x="29255" y="2999992"/>
            <a:ext cx="4272643" cy="461665"/>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vi-VN" sz="2400" b="1" smtClean="0">
                <a:solidFill>
                  <a:schemeClr val="tx1"/>
                </a:solidFill>
                <a:latin typeface="Times New Roman" pitchFamily="18" charset="0"/>
                <a:cs typeface="Times New Roman" pitchFamily="18" charset="0"/>
              </a:rPr>
              <a:t>Có màu trắng bạc, ánh kim</a:t>
            </a:r>
            <a:endParaRPr lang="en-US" sz="2400" b="1">
              <a:solidFill>
                <a:schemeClr val="tx1"/>
              </a:solidFill>
              <a:latin typeface="Times New Roman" pitchFamily="18" charset="0"/>
              <a:cs typeface="Times New Roman" pitchFamily="18" charset="0"/>
            </a:endParaRPr>
          </a:p>
        </p:txBody>
      </p:sp>
      <p:pic>
        <p:nvPicPr>
          <p:cNvPr id="2" name="Picture 2" descr="Tất tần tật các ứng dụng của nhôm trong cuộc số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69" y="0"/>
            <a:ext cx="4301216" cy="29582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5" descr="FileImages%5CDaynhom%2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1" y="43543"/>
            <a:ext cx="2400300" cy="291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76200" y="6186041"/>
            <a:ext cx="5904445"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sz="2800" b="1" smtClean="0">
                <a:latin typeface="Times New Roman" panose="02020603050405020304" pitchFamily="18" charset="0"/>
                <a:cs typeface="Times New Roman" panose="02020603050405020304" pitchFamily="18" charset="0"/>
              </a:rPr>
              <a:t>(D = 2,7 g/</a:t>
            </a:r>
            <a:r>
              <a:rPr lang="en-SG" sz="2800" b="1">
                <a:latin typeface="Times New Roman" panose="02020603050405020304" pitchFamily="18" charset="0"/>
                <a:cs typeface="Times New Roman" panose="02020603050405020304" pitchFamily="18" charset="0"/>
              </a:rPr>
              <a:t>cm</a:t>
            </a:r>
            <a:r>
              <a:rPr lang="en-SG" sz="2800" b="1" baseline="30000">
                <a:latin typeface="Times New Roman" panose="02020603050405020304" pitchFamily="18" charset="0"/>
                <a:cs typeface="Times New Roman" panose="02020603050405020304" pitchFamily="18" charset="0"/>
              </a:rPr>
              <a:t>3</a:t>
            </a:r>
            <a:r>
              <a:rPr lang="vi-VN" sz="2800" b="1" smtClean="0">
                <a:latin typeface="Times New Roman" panose="02020603050405020304" pitchFamily="18" charset="0"/>
                <a:cs typeface="Times New Roman" panose="02020603050405020304" pitchFamily="18" charset="0"/>
              </a:rPr>
              <a:t>)</a:t>
            </a:r>
            <a:endParaRPr lang="en-US" altLang="en-US" sz="3086"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36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8"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Rectangle 22"/>
          <p:cNvSpPr>
            <a:spLocks noChangeArrowheads="1"/>
          </p:cNvSpPr>
          <p:nvPr/>
        </p:nvSpPr>
        <p:spPr bwMode="auto">
          <a:xfrm>
            <a:off x="299604" y="1684077"/>
            <a:ext cx="884439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800" b="1">
                <a:solidFill>
                  <a:schemeClr val="tx1"/>
                </a:solidFill>
                <a:latin typeface="Times New Roman" panose="02020603050405020304" pitchFamily="18" charset="0"/>
                <a:cs typeface="Times New Roman" panose="02020603050405020304" pitchFamily="18" charset="0"/>
              </a:defRPr>
            </a:lvl1pPr>
            <a:lvl2pPr marL="742950" indent="-285750">
              <a:defRPr sz="2800" b="1">
                <a:solidFill>
                  <a:schemeClr val="tx1"/>
                </a:solidFill>
                <a:latin typeface="Times New Roman" panose="02020603050405020304" pitchFamily="18" charset="0"/>
                <a:cs typeface="Times New Roman" panose="02020603050405020304" pitchFamily="18" charset="0"/>
              </a:defRPr>
            </a:lvl2pPr>
            <a:lvl3pPr marL="1143000" indent="-228600">
              <a:defRPr sz="2800" b="1">
                <a:solidFill>
                  <a:schemeClr val="tx1"/>
                </a:solidFill>
                <a:latin typeface="Times New Roman" panose="02020603050405020304" pitchFamily="18" charset="0"/>
                <a:cs typeface="Times New Roman" panose="02020603050405020304" pitchFamily="18" charset="0"/>
              </a:defRPr>
            </a:lvl3pPr>
            <a:lvl4pPr marL="1600200" indent="-228600">
              <a:defRPr sz="2800" b="1">
                <a:solidFill>
                  <a:schemeClr val="tx1"/>
                </a:solidFill>
                <a:latin typeface="Times New Roman" panose="02020603050405020304" pitchFamily="18" charset="0"/>
                <a:cs typeface="Times New Roman" panose="02020603050405020304" pitchFamily="18" charset="0"/>
              </a:defRPr>
            </a:lvl4pPr>
            <a:lvl5pPr marL="2057400" indent="-228600">
              <a:defRPr sz="28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cs typeface="Times New Roman" panose="02020603050405020304" pitchFamily="18" charset="0"/>
              </a:defRPr>
            </a:lvl9pPr>
          </a:lstStyle>
          <a:p>
            <a:pPr>
              <a:lnSpc>
                <a:spcPct val="150000"/>
              </a:lnSpc>
              <a:buFontTx/>
              <a:buChar char="-"/>
            </a:pPr>
            <a:r>
              <a:rPr lang="vi-VN" altLang="en-US" sz="2400">
                <a:solidFill>
                  <a:srgbClr val="002060"/>
                </a:solidFill>
              </a:rPr>
              <a:t>Aluminium</a:t>
            </a:r>
            <a:r>
              <a:rPr lang="en-US" altLang="en-US" sz="2400">
                <a:solidFill>
                  <a:srgbClr val="002060"/>
                </a:solidFill>
              </a:rPr>
              <a:t> </a:t>
            </a:r>
            <a:r>
              <a:rPr lang="vi-VN" altLang="en-US" sz="2400" smtClean="0">
                <a:solidFill>
                  <a:srgbClr val="002060"/>
                </a:solidFill>
              </a:rPr>
              <a:t>là kim loại có màu...................., có ánh kim.</a:t>
            </a:r>
            <a:endParaRPr lang="en-US" altLang="en-US" sz="2400">
              <a:solidFill>
                <a:srgbClr val="002060"/>
              </a:solidFill>
            </a:endParaRPr>
          </a:p>
          <a:p>
            <a:pPr>
              <a:lnSpc>
                <a:spcPct val="150000"/>
              </a:lnSpc>
              <a:buFontTx/>
              <a:buChar char="-"/>
            </a:pPr>
            <a:r>
              <a:rPr lang="vi-VN" altLang="en-US" sz="2400" smtClean="0">
                <a:solidFill>
                  <a:srgbClr val="002060"/>
                </a:solidFill>
              </a:rPr>
              <a:t>Aluminium là kim loại.........................( D </a:t>
            </a:r>
            <a:r>
              <a:rPr lang="vi-VN" altLang="en-US" sz="2400">
                <a:solidFill>
                  <a:srgbClr val="002060"/>
                </a:solidFill>
              </a:rPr>
              <a:t>= 2,7 </a:t>
            </a:r>
            <a:r>
              <a:rPr lang="en-SG" sz="2400">
                <a:solidFill>
                  <a:srgbClr val="002060"/>
                </a:solidFill>
              </a:rPr>
              <a:t>g</a:t>
            </a:r>
            <a:r>
              <a:rPr lang="vi-VN" sz="2400" smtClean="0">
                <a:solidFill>
                  <a:srgbClr val="002060"/>
                </a:solidFill>
              </a:rPr>
              <a:t>/</a:t>
            </a:r>
            <a:r>
              <a:rPr lang="en-SG" sz="2400">
                <a:solidFill>
                  <a:srgbClr val="002060"/>
                </a:solidFill>
              </a:rPr>
              <a:t>c</a:t>
            </a:r>
            <a:r>
              <a:rPr lang="en-SG" sz="2400" smtClean="0">
                <a:solidFill>
                  <a:srgbClr val="002060"/>
                </a:solidFill>
              </a:rPr>
              <a:t>m</a:t>
            </a:r>
            <a:r>
              <a:rPr lang="en-SG" sz="2400" baseline="30000" smtClean="0">
                <a:solidFill>
                  <a:srgbClr val="002060"/>
                </a:solidFill>
              </a:rPr>
              <a:t>3</a:t>
            </a:r>
            <a:r>
              <a:rPr lang="vi-VN" sz="2400" smtClean="0">
                <a:solidFill>
                  <a:srgbClr val="002060"/>
                </a:solidFill>
              </a:rPr>
              <a:t>)</a:t>
            </a:r>
            <a:endParaRPr lang="en-US" altLang="en-US" sz="2400">
              <a:solidFill>
                <a:srgbClr val="002060"/>
              </a:solidFill>
            </a:endParaRPr>
          </a:p>
          <a:p>
            <a:pPr eaLnBrk="1" hangingPunct="1">
              <a:lnSpc>
                <a:spcPct val="150000"/>
              </a:lnSpc>
              <a:buFontTx/>
              <a:buChar char="-"/>
            </a:pPr>
            <a:r>
              <a:rPr lang="vi-VN" altLang="en-US" sz="2400">
                <a:solidFill>
                  <a:srgbClr val="002060"/>
                </a:solidFill>
              </a:rPr>
              <a:t>Aluminium </a:t>
            </a:r>
            <a:r>
              <a:rPr lang="vi-VN" altLang="en-US" sz="2400" smtClean="0">
                <a:solidFill>
                  <a:srgbClr val="002060"/>
                </a:solidFill>
              </a:rPr>
              <a:t>dẫn................., dẫn.............tốt, nóng chảy ở nhiệt độ.................</a:t>
            </a:r>
            <a:endParaRPr lang="en-US" altLang="en-US" sz="2400"/>
          </a:p>
          <a:p>
            <a:pPr eaLnBrk="1" hangingPunct="1">
              <a:lnSpc>
                <a:spcPct val="150000"/>
              </a:lnSpc>
              <a:buFontTx/>
              <a:buChar char="-"/>
            </a:pPr>
            <a:r>
              <a:rPr lang="vi-VN" altLang="en-US" sz="2400">
                <a:solidFill>
                  <a:srgbClr val="002060"/>
                </a:solidFill>
              </a:rPr>
              <a:t>Aluminium </a:t>
            </a:r>
            <a:r>
              <a:rPr lang="en-US" altLang="en-US" sz="2400">
                <a:solidFill>
                  <a:srgbClr val="002060"/>
                </a:solidFill>
              </a:rPr>
              <a:t>có </a:t>
            </a:r>
            <a:r>
              <a:rPr lang="vi-VN" altLang="en-US" sz="2400" smtClean="0">
                <a:solidFill>
                  <a:srgbClr val="002060"/>
                </a:solidFill>
              </a:rPr>
              <a:t>tính............có thể cán mỏng hoặc kéo thành sợi.</a:t>
            </a:r>
            <a:endParaRPr lang="vi-VN" altLang="en-US" sz="2400">
              <a:solidFill>
                <a:srgbClr val="002060"/>
              </a:solidFill>
            </a:endParaRPr>
          </a:p>
        </p:txBody>
      </p:sp>
      <p:pic>
        <p:nvPicPr>
          <p:cNvPr id="8" name="Picture 10" descr="ag00218_">
            <a:extLst>
              <a:ext uri="{FF2B5EF4-FFF2-40B4-BE49-F238E27FC236}">
                <a16:creationId xmlns:a16="http://schemas.microsoft.com/office/drawing/2014/main" xmlns="" id="{2721FD5F-9821-3604-5A84-C34E1B802B1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081521">
            <a:off x="235024" y="1035881"/>
            <a:ext cx="7318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4754458" y="1607202"/>
            <a:ext cx="5914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a:solidFill>
                  <a:srgbClr val="FF3300"/>
                </a:solidFill>
                <a:latin typeface="Times New Roman" panose="02020603050405020304" pitchFamily="18" charset="0"/>
              </a:rPr>
              <a:t>t</a:t>
            </a:r>
            <a:r>
              <a:rPr lang="vi-VN" altLang="en-US" b="1" smtClean="0">
                <a:solidFill>
                  <a:srgbClr val="FF3300"/>
                </a:solidFill>
                <a:latin typeface="Times New Roman" panose="02020603050405020304" pitchFamily="18" charset="0"/>
              </a:rPr>
              <a:t>rắng bạc</a:t>
            </a:r>
            <a:endParaRPr lang="en-US" altLang="en-US" b="1">
              <a:solidFill>
                <a:srgbClr val="FF3300"/>
              </a:solidFill>
              <a:latin typeface="Times New Roman" panose="02020603050405020304" pitchFamily="18" charset="0"/>
            </a:endParaRPr>
          </a:p>
        </p:txBody>
      </p:sp>
      <p:sp>
        <p:nvSpPr>
          <p:cNvPr id="11"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4256314" y="2222944"/>
            <a:ext cx="5914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smtClean="0">
                <a:solidFill>
                  <a:srgbClr val="FF3300"/>
                </a:solidFill>
                <a:latin typeface="Times New Roman" panose="02020603050405020304" pitchFamily="18" charset="0"/>
              </a:rPr>
              <a:t>nhẹ</a:t>
            </a:r>
            <a:endParaRPr lang="en-US" altLang="en-US" b="1">
              <a:solidFill>
                <a:srgbClr val="FF3300"/>
              </a:solidFill>
              <a:latin typeface="Times New Roman" panose="02020603050405020304" pitchFamily="18" charset="0"/>
            </a:endParaRPr>
          </a:p>
        </p:txBody>
      </p:sp>
      <p:sp>
        <p:nvSpPr>
          <p:cNvPr id="12"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3229285" y="2788557"/>
            <a:ext cx="5914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smtClean="0">
                <a:solidFill>
                  <a:srgbClr val="FF3300"/>
                </a:solidFill>
                <a:latin typeface="Times New Roman" panose="02020603050405020304" pitchFamily="18" charset="0"/>
              </a:rPr>
              <a:t>điện</a:t>
            </a:r>
            <a:endParaRPr lang="en-US" altLang="en-US" b="1">
              <a:solidFill>
                <a:srgbClr val="FF3300"/>
              </a:solidFill>
              <a:latin typeface="Times New Roman" panose="02020603050405020304" pitchFamily="18" charset="0"/>
            </a:endParaRPr>
          </a:p>
        </p:txBody>
      </p:sp>
      <p:sp>
        <p:nvSpPr>
          <p:cNvPr id="13"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4855276" y="2760295"/>
            <a:ext cx="5914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a:solidFill>
                  <a:srgbClr val="FF3300"/>
                </a:solidFill>
                <a:latin typeface="Times New Roman" panose="02020603050405020304" pitchFamily="18" charset="0"/>
              </a:rPr>
              <a:t>nhiệt</a:t>
            </a:r>
            <a:endParaRPr lang="en-US" altLang="en-US" b="1">
              <a:solidFill>
                <a:srgbClr val="FF33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1309843" y="3320934"/>
                <a:ext cx="591471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smtClean="0">
                    <a:solidFill>
                      <a:srgbClr val="FF3300"/>
                    </a:solidFill>
                    <a:latin typeface="Times New Roman" panose="02020603050405020304" pitchFamily="18" charset="0"/>
                  </a:rPr>
                  <a:t>660</a:t>
                </a:r>
                <a14:m>
                  <m:oMath xmlns:m="http://schemas.openxmlformats.org/officeDocument/2006/math">
                    <m:r>
                      <a:rPr lang="vi-VN" altLang="en-US" b="1" i="1" smtClean="0">
                        <a:solidFill>
                          <a:srgbClr val="FF3300"/>
                        </a:solidFill>
                        <a:latin typeface="Cambria Math" panose="02040503050406030204" pitchFamily="18" charset="0"/>
                        <a:ea typeface="Cambria Math" panose="02040503050406030204" pitchFamily="18" charset="0"/>
                      </a:rPr>
                      <m:t>℃</m:t>
                    </m:r>
                  </m:oMath>
                </a14:m>
                <a:endParaRPr lang="en-US" altLang="en-US" b="1">
                  <a:solidFill>
                    <a:srgbClr val="FF3300"/>
                  </a:solidFill>
                  <a:latin typeface="Times New Roman" panose="02020603050405020304" pitchFamily="18" charset="0"/>
                </a:endParaRPr>
              </a:p>
            </p:txBody>
          </p:sp>
        </mc:Choice>
        <mc:Fallback xmlns="">
          <p:sp>
            <p:nvSpPr>
              <p:cNvPr id="14" name="Text Box 26">
                <a:extLst>
                  <a:ext uri="{FF2B5EF4-FFF2-40B4-BE49-F238E27FC236}">
                    <a16:creationId xmlns="" xmlns:a16="http://schemas.microsoft.com/office/drawing/2014/main" id="{8BE61C04-918A-2954-2757-394D519686B7}"/>
                  </a:ext>
                </a:extLst>
              </p:cNvPr>
              <p:cNvSpPr txBox="1">
                <a:spLocks noRot="1" noChangeAspect="1" noMove="1" noResize="1" noEditPoints="1" noAdjustHandles="1" noChangeArrowheads="1" noChangeShapeType="1" noTextEdit="1"/>
              </p:cNvSpPr>
              <p:nvPr/>
            </p:nvSpPr>
            <p:spPr bwMode="auto">
              <a:xfrm>
                <a:off x="1309843" y="3320934"/>
                <a:ext cx="5914714" cy="523220"/>
              </a:xfrm>
              <a:prstGeom prst="rect">
                <a:avLst/>
              </a:prstGeom>
              <a:blipFill rotWithShape="0">
                <a:blip r:embed="rId5"/>
                <a:stretch>
                  <a:fillRect l="-2165" t="-12791"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SG">
                    <a:noFill/>
                  </a:rPr>
                  <a:t> </a:t>
                </a:r>
              </a:p>
            </p:txBody>
          </p:sp>
        </mc:Fallback>
      </mc:AlternateContent>
      <p:sp>
        <p:nvSpPr>
          <p:cNvPr id="15"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3505200" y="3732071"/>
            <a:ext cx="5914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a:solidFill>
                  <a:srgbClr val="FF3300"/>
                </a:solidFill>
                <a:latin typeface="Times New Roman" panose="02020603050405020304" pitchFamily="18" charset="0"/>
              </a:rPr>
              <a:t>dẻo</a:t>
            </a:r>
            <a:endParaRPr lang="en-US" altLang="en-US" b="1">
              <a:solidFill>
                <a:srgbClr val="FF3300"/>
              </a:solidFill>
              <a:latin typeface="Times New Roman" panose="02020603050405020304" pitchFamily="18" charset="0"/>
            </a:endParaRPr>
          </a:p>
        </p:txBody>
      </p:sp>
      <p:sp>
        <p:nvSpPr>
          <p:cNvPr id="1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981200" y="93397"/>
            <a:ext cx="4833688" cy="61927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TÍNH CHẤT VẬT LÍ</a:t>
            </a:r>
            <a:endParaRPr lang="en-US" alt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7005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78F76F6-FD4F-4320-A0CC-0FB6E6CFC884}"/>
              </a:ext>
            </a:extLst>
          </p:cNvPr>
          <p:cNvSpPr txBox="1"/>
          <p:nvPr/>
        </p:nvSpPr>
        <p:spPr>
          <a:xfrm>
            <a:off x="1047752" y="2737220"/>
            <a:ext cx="6343650" cy="830997"/>
          </a:xfrm>
          <a:prstGeom prst="rect">
            <a:avLst/>
          </a:prstGeom>
          <a:noFill/>
        </p:spPr>
        <p:txBody>
          <a:bodyPr wrap="square">
            <a:spAutoFit/>
          </a:bodyPr>
          <a:lstStyle/>
          <a:p>
            <a:r>
              <a:rPr lang="en-US" altLang="en-US" sz="2400" b="1" smtClean="0">
                <a:latin typeface="Times New Roman" panose="02020603050405020304" pitchFamily="18" charset="0"/>
                <a:cs typeface="Times New Roman" panose="02020603050405020304" pitchFamily="18" charset="0"/>
              </a:rPr>
              <a:t> </a:t>
            </a:r>
            <a:r>
              <a:rPr lang="vi-VN" altLang="en-US" sz="2400" b="1">
                <a:latin typeface="Times New Roman" panose="02020603050405020304" pitchFamily="18" charset="0"/>
                <a:cs typeface="Times New Roman" panose="02020603050405020304" pitchFamily="18" charset="0"/>
              </a:rPr>
              <a:t>Aluminium</a:t>
            </a:r>
            <a:r>
              <a:rPr lang="en-US" altLang="en-US" sz="2400" b="1">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có </a:t>
            </a:r>
            <a:r>
              <a:rPr lang="en-US" altLang="en-US" sz="2400" b="1" dirty="0" err="1">
                <a:latin typeface="Times New Roman" panose="02020603050405020304" pitchFamily="18" charset="0"/>
                <a:cs typeface="Times New Roman" panose="02020603050405020304" pitchFamily="18" charset="0"/>
              </a:rPr>
              <a:t>những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chất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của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kim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loại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a:t>
            </a:r>
          </a:p>
        </p:txBody>
      </p:sp>
      <p:sp>
        <p:nvSpPr>
          <p:cNvPr id="2" name="Rectangle 1"/>
          <p:cNvSpPr/>
          <p:nvPr/>
        </p:nvSpPr>
        <p:spPr>
          <a:xfrm>
            <a:off x="754673" y="1838647"/>
            <a:ext cx="7065589" cy="553998"/>
          </a:xfrm>
          <a:prstGeom prst="rect">
            <a:avLst/>
          </a:prstGeom>
        </p:spPr>
        <p:txBody>
          <a:bodyPr wrap="none">
            <a:spAutoFit/>
          </a:bodyPr>
          <a:lstStyle/>
          <a:p>
            <a:pPr algn="ctr"/>
            <a:r>
              <a:rPr lang="vi-VN" altLang="en-US" sz="3000">
                <a:latin typeface="Times New Roman" panose="02020603050405020304" pitchFamily="18" charset="0"/>
                <a:cs typeface="Times New Roman" panose="02020603050405020304" pitchFamily="18" charset="0"/>
              </a:rPr>
              <a:t>  </a:t>
            </a:r>
            <a:r>
              <a:rPr lang="en-US" altLang="en-US" sz="3000">
                <a:latin typeface="Times New Roman" panose="02020603050405020304" pitchFamily="18" charset="0"/>
                <a:cs typeface="Times New Roman" panose="02020603050405020304" pitchFamily="18" charset="0"/>
              </a:rPr>
              <a:t>K, Na, Mg,</a:t>
            </a:r>
            <a:r>
              <a:rPr lang="en-US" altLang="en-US" sz="3000">
                <a:solidFill>
                  <a:srgbClr val="002060"/>
                </a:solidFill>
                <a:latin typeface="Times New Roman" panose="02020603050405020304" pitchFamily="18" charset="0"/>
                <a:cs typeface="Times New Roman" panose="02020603050405020304" pitchFamily="18" charset="0"/>
              </a:rPr>
              <a:t> </a:t>
            </a:r>
            <a:r>
              <a:rPr lang="en-US" altLang="en-US" sz="3000">
                <a:latin typeface="Times New Roman" panose="02020603050405020304" pitchFamily="18" charset="0"/>
                <a:cs typeface="Times New Roman" panose="02020603050405020304" pitchFamily="18" charset="0"/>
              </a:rPr>
              <a:t>Al, Zn, Fe, Pb</a:t>
            </a:r>
            <a:r>
              <a:rPr lang="vi-VN" altLang="en-US" sz="3000">
                <a:latin typeface="Times New Roman" panose="02020603050405020304" pitchFamily="18" charset="0"/>
                <a:cs typeface="Times New Roman" panose="02020603050405020304" pitchFamily="18" charset="0"/>
              </a:rPr>
              <a:t> </a:t>
            </a:r>
            <a:r>
              <a:rPr lang="vi-VN" altLang="en-US" sz="3000" b="1">
                <a:latin typeface="Times New Roman" panose="02020603050405020304" pitchFamily="18" charset="0"/>
                <a:cs typeface="Times New Roman" panose="02020603050405020304" pitchFamily="18" charset="0"/>
              </a:rPr>
              <a:t>,</a:t>
            </a:r>
            <a:r>
              <a:rPr lang="vi-VN" altLang="en-US" sz="3000" b="1">
                <a:solidFill>
                  <a:srgbClr val="FF0000"/>
                </a:solidFill>
                <a:latin typeface="Times New Roman" panose="02020603050405020304" pitchFamily="18" charset="0"/>
                <a:cs typeface="Times New Roman" panose="02020603050405020304" pitchFamily="18" charset="0"/>
              </a:rPr>
              <a:t>(H)</a:t>
            </a:r>
            <a:r>
              <a:rPr lang="vi-VN" altLang="en-US" sz="3000">
                <a:latin typeface="Times New Roman" panose="02020603050405020304" pitchFamily="18" charset="0"/>
                <a:cs typeface="Times New Roman" panose="02020603050405020304" pitchFamily="18" charset="0"/>
              </a:rPr>
              <a:t>,</a:t>
            </a:r>
            <a:r>
              <a:rPr lang="en-US" altLang="en-US" sz="3000">
                <a:latin typeface="Times New Roman" panose="02020603050405020304" pitchFamily="18" charset="0"/>
                <a:cs typeface="Times New Roman" panose="02020603050405020304" pitchFamily="18" charset="0"/>
              </a:rPr>
              <a:t> Cu, Ag, Au</a:t>
            </a:r>
          </a:p>
        </p:txBody>
      </p:sp>
      <p:pic>
        <p:nvPicPr>
          <p:cNvPr id="8" name="Picture 2" descr="C:\Users\ASUS\Desktop\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42" y="3912791"/>
            <a:ext cx="1543050" cy="135617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904845" y="1600470"/>
            <a:ext cx="439341" cy="100726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1" y="3352800"/>
            <a:ext cx="3581400"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765559" y="264056"/>
            <a:ext cx="6190416" cy="61443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4"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533400" y="264056"/>
            <a:ext cx="5904445" cy="53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3086"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TÍNH CHẤT HÓA HỌC</a:t>
            </a:r>
            <a:endPar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20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211580" y="2415887"/>
            <a:ext cx="7551420" cy="5715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00CC"/>
                </a:solidFill>
                <a:latin typeface="Times New Roman" panose="02020603050405020304" pitchFamily="18" charset="0"/>
                <a:cs typeface="Times New Roman" panose="02020603050405020304" pitchFamily="18" charset="0"/>
              </a:rPr>
              <a:t>1</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Aluminium</a:t>
            </a:r>
            <a:r>
              <a:rPr lang="en-US" sz="2400" b="1">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dụng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với</a:t>
            </a:r>
            <a:r>
              <a:rPr lang="en-US" sz="2400" b="1" dirty="0">
                <a:solidFill>
                  <a:srgbClr val="0000CC"/>
                </a:solidFill>
                <a:latin typeface="Times New Roman" panose="02020603050405020304" pitchFamily="18" charset="0"/>
                <a:cs typeface="Times New Roman" panose="02020603050405020304" pitchFamily="18" charset="0"/>
              </a:rPr>
              <a:t> phi </a:t>
            </a:r>
            <a:r>
              <a:rPr lang="en-US" sz="2400" b="1" dirty="0" err="1">
                <a:solidFill>
                  <a:srgbClr val="0000CC"/>
                </a:solidFill>
                <a:latin typeface="Times New Roman" panose="02020603050405020304" pitchFamily="18" charset="0"/>
                <a:cs typeface="Times New Roman" panose="02020603050405020304" pitchFamily="18" charset="0"/>
              </a:rPr>
              <a:t>kim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a:solidFill>
                  <a:srgbClr val="0000CC"/>
                </a:solidFill>
                <a:latin typeface="Times New Roman" panose="02020603050405020304" pitchFamily="18" charset="0"/>
                <a:cs typeface="Times New Roman" panose="02020603050405020304" pitchFamily="18" charset="0"/>
              </a:rPr>
              <a:t>(</a:t>
            </a:r>
            <a:r>
              <a:rPr lang="en-US" sz="2400" b="1" smtClean="0">
                <a:solidFill>
                  <a:srgbClr val="0000CC"/>
                </a:solidFill>
                <a:latin typeface="Times New Roman" panose="02020603050405020304" pitchFamily="18" charset="0"/>
                <a:cs typeface="Times New Roman" panose="02020603050405020304" pitchFamily="18" charset="0"/>
              </a:rPr>
              <a:t>O</a:t>
            </a:r>
            <a:r>
              <a:rPr lang="en-US" sz="2400" b="1" baseline="-25000" smtClean="0">
                <a:solidFill>
                  <a:srgbClr val="0000CC"/>
                </a:solidFill>
                <a:latin typeface="Times New Roman" panose="02020603050405020304" pitchFamily="18" charset="0"/>
                <a:cs typeface="Times New Roman" panose="02020603050405020304" pitchFamily="18" charset="0"/>
              </a:rPr>
              <a:t>2</a:t>
            </a:r>
            <a:r>
              <a:rPr lang="en-US" sz="2400" b="1" smtClean="0">
                <a:solidFill>
                  <a:srgbClr val="0000CC"/>
                </a:solidFill>
                <a:latin typeface="Times New Roman" panose="02020603050405020304" pitchFamily="18" charset="0"/>
                <a:cs typeface="Times New Roman" panose="02020603050405020304" pitchFamily="18" charset="0"/>
              </a:rPr>
              <a:t>,</a:t>
            </a:r>
            <a:r>
              <a:rPr lang="vi-VN" sz="2400" b="1" smtClean="0">
                <a:solidFill>
                  <a:srgbClr val="0000CC"/>
                </a:solidFill>
                <a:latin typeface="Times New Roman" panose="02020603050405020304" pitchFamily="18" charset="0"/>
                <a:cs typeface="Times New Roman" panose="02020603050405020304" pitchFamily="18" charset="0"/>
              </a:rPr>
              <a:t> S, </a:t>
            </a:r>
            <a:r>
              <a:rPr lang="en-US" sz="2400" b="1" smtClean="0">
                <a:solidFill>
                  <a:srgbClr val="0000CC"/>
                </a:solidFill>
                <a:latin typeface="Times New Roman" panose="02020603050405020304" pitchFamily="18" charset="0"/>
                <a:cs typeface="Times New Roman" panose="02020603050405020304" pitchFamily="18" charset="0"/>
              </a:rPr>
              <a:t>Cl</a:t>
            </a:r>
            <a:r>
              <a:rPr lang="en-US" sz="2400" b="1" baseline="-25000" smtClean="0">
                <a:solidFill>
                  <a:srgbClr val="0000CC"/>
                </a:solidFill>
                <a:latin typeface="Times New Roman" panose="02020603050405020304" pitchFamily="18" charset="0"/>
                <a:cs typeface="Times New Roman" panose="02020603050405020304" pitchFamily="18" charset="0"/>
              </a:rPr>
              <a:t>2</a:t>
            </a:r>
            <a:r>
              <a:rPr lang="en-US" sz="2400" b="1" dirty="0">
                <a:solidFill>
                  <a:srgbClr val="0000CC"/>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1214823" y="4159440"/>
            <a:ext cx="7551420" cy="7173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00CC"/>
                </a:solidFill>
                <a:latin typeface="Times New Roman" panose="02020603050405020304" pitchFamily="18" charset="0"/>
                <a:cs typeface="Times New Roman" panose="02020603050405020304" pitchFamily="18" charset="0"/>
              </a:rPr>
              <a:t>3</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Aluminium</a:t>
            </a:r>
            <a:r>
              <a:rPr lang="en-US" sz="2400" b="1">
                <a:solidFill>
                  <a:srgbClr val="0000CC"/>
                </a:solidFill>
                <a:latin typeface="Times New Roman" panose="02020603050405020304" pitchFamily="18" charset="0"/>
                <a:cs typeface="Times New Roman" panose="02020603050405020304" pitchFamily="18" charset="0"/>
              </a:rPr>
              <a:t> </a:t>
            </a:r>
            <a:r>
              <a:rPr lang="en-US" sz="2400" b="1" smtClean="0">
                <a:solidFill>
                  <a:srgbClr val="0000CC"/>
                </a:solidFill>
                <a:latin typeface="Times New Roman" panose="02020603050405020304" pitchFamily="18" charset="0"/>
                <a:cs typeface="Times New Roman" panose="02020603050405020304" pitchFamily="18" charset="0"/>
              </a:rPr>
              <a:t>tác </a:t>
            </a:r>
            <a:r>
              <a:rPr lang="en-US" sz="2400" b="1" dirty="0" err="1">
                <a:solidFill>
                  <a:srgbClr val="0000CC"/>
                </a:solidFill>
                <a:latin typeface="Times New Roman" panose="02020603050405020304" pitchFamily="18" charset="0"/>
                <a:cs typeface="Times New Roman" panose="02020603050405020304" pitchFamily="18" charset="0"/>
              </a:rPr>
              <a:t>dụng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với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dd</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muối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loại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yếu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hơn</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7" name="Rounded Rectangle 6">
            <a:hlinkClick r:id="rId3" action="ppaction://hlinksldjump"/>
          </p:cNvPr>
          <p:cNvSpPr/>
          <p:nvPr/>
        </p:nvSpPr>
        <p:spPr>
          <a:xfrm>
            <a:off x="1211580" y="3184428"/>
            <a:ext cx="7551420" cy="77797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00CC"/>
                </a:solidFill>
                <a:latin typeface="Times New Roman" panose="02020603050405020304" pitchFamily="18" charset="0"/>
                <a:cs typeface="Times New Roman" panose="02020603050405020304" pitchFamily="18" charset="0"/>
              </a:rPr>
              <a:t>2</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Aluminium</a:t>
            </a:r>
            <a:r>
              <a:rPr lang="en-US" sz="2400" b="1">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dụng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với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err="1">
                <a:solidFill>
                  <a:srgbClr val="0000CC"/>
                </a:solidFill>
                <a:latin typeface="Times New Roman" panose="02020603050405020304" pitchFamily="18" charset="0"/>
                <a:cs typeface="Times New Roman" panose="02020603050405020304" pitchFamily="18" charset="0"/>
              </a:rPr>
              <a:t>dd</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acid</a:t>
            </a:r>
            <a:r>
              <a:rPr lang="en-US" sz="2400" b="1">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rPr>
              <a:t>(</a:t>
            </a:r>
            <a:r>
              <a:rPr lang="en-US" sz="2400" b="1" dirty="0" err="1">
                <a:solidFill>
                  <a:srgbClr val="0000CC"/>
                </a:solidFill>
                <a:latin typeface="Times New Roman" panose="02020603050405020304" pitchFamily="18" charset="0"/>
                <a:cs typeface="Times New Roman" panose="02020603050405020304" pitchFamily="18" charset="0"/>
              </a:rPr>
              <a:t>HCl</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err="1">
                <a:solidFill>
                  <a:srgbClr val="0000CC"/>
                </a:solidFill>
                <a:latin typeface="Times New Roman" panose="02020603050405020304" pitchFamily="18" charset="0"/>
                <a:cs typeface="Times New Roman" panose="02020603050405020304" pitchFamily="18" charset="0"/>
              </a:rPr>
              <a:t>H</a:t>
            </a:r>
            <a:r>
              <a:rPr lang="en-US" sz="2400" b="1" baseline="-25000" err="1">
                <a:solidFill>
                  <a:srgbClr val="0000CC"/>
                </a:solidFill>
                <a:latin typeface="Times New Roman" panose="02020603050405020304" pitchFamily="18" charset="0"/>
                <a:cs typeface="Times New Roman" panose="02020603050405020304" pitchFamily="18" charset="0"/>
              </a:rPr>
              <a:t>2</a:t>
            </a:r>
            <a:r>
              <a:rPr lang="en-US" sz="2400" b="1" err="1">
                <a:solidFill>
                  <a:srgbClr val="0000CC"/>
                </a:solidFill>
                <a:latin typeface="Times New Roman" panose="02020603050405020304" pitchFamily="18" charset="0"/>
                <a:cs typeface="Times New Roman" panose="02020603050405020304" pitchFamily="18" charset="0"/>
              </a:rPr>
              <a:t>SO</a:t>
            </a:r>
            <a:r>
              <a:rPr lang="en-US" sz="2400" b="1" baseline="-25000" err="1">
                <a:solidFill>
                  <a:srgbClr val="0000CC"/>
                </a:solidFill>
                <a:latin typeface="Times New Roman" panose="02020603050405020304" pitchFamily="18" charset="0"/>
                <a:cs typeface="Times New Roman" panose="02020603050405020304" pitchFamily="18" charset="0"/>
              </a:rPr>
              <a:t>4</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loãng</a:t>
            </a:r>
            <a:r>
              <a:rPr lang="en-US" sz="2400" b="1">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81000" y="838200"/>
            <a:ext cx="8610600" cy="857250"/>
          </a:xfrm>
          <a:prstGeom prst="roundRect">
            <a:avLst/>
          </a:prstGeom>
          <a:solidFill>
            <a:schemeClr val="accent3">
              <a:lumMod val="60000"/>
              <a:lumOff val="4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Dự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đoán</a:t>
            </a:r>
            <a:r>
              <a:rPr lang="en-US" sz="2400" b="1">
                <a:solidFill>
                  <a:srgbClr val="FF0000"/>
                </a:solidFill>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Aluminium</a:t>
            </a:r>
            <a:r>
              <a:rPr lang="en-US" sz="2400" b="1">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endParaRPr>
          </a:p>
        </p:txBody>
      </p:sp>
    </p:spTree>
    <p:extLst>
      <p:ext uri="{BB962C8B-B14F-4D97-AF65-F5344CB8AC3E}">
        <p14:creationId xmlns:p14="http://schemas.microsoft.com/office/powerpoint/2010/main" val="20817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0" y="609600"/>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105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 NGHIỆM</a:t>
              </a:r>
            </a:p>
          </p:txBody>
        </p:sp>
      </p:grpSp>
      <p:sp>
        <p:nvSpPr>
          <p:cNvPr id="3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311725" y="914400"/>
            <a:ext cx="5596633"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Tác dụng  với phi kim</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TextBox 3">
            <a:extLst>
              <a:ext uri="{FF2B5EF4-FFF2-40B4-BE49-F238E27FC236}">
                <a16:creationId xmlns="" xmlns:a16="http://schemas.microsoft.com/office/drawing/2014/main" id="{2E2AF902-AE8F-4486-9BF3-54EF4DA7B123}"/>
              </a:ext>
            </a:extLst>
          </p:cNvPr>
          <p:cNvSpPr txBox="1">
            <a:spLocks noChangeArrowheads="1"/>
          </p:cNvSpPr>
          <p:nvPr/>
        </p:nvSpPr>
        <p:spPr bwMode="auto">
          <a:xfrm>
            <a:off x="-1056439" y="1476541"/>
            <a:ext cx="7086059" cy="5533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Tác dụng với khí Oxygen</a:t>
            </a:r>
            <a:endParaRPr lang="en-US" altLang="en-US" sz="28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Tạo pháo hoa từ bột Nhô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739" y="2150243"/>
            <a:ext cx="8969375" cy="4685986"/>
          </a:xfrm>
          <a:prstGeom prst="rect">
            <a:avLst/>
          </a:prstGeom>
        </p:spPr>
      </p:pic>
    </p:spTree>
    <p:extLst>
      <p:ext uri="{BB962C8B-B14F-4D97-AF65-F5344CB8AC3E}">
        <p14:creationId xmlns:p14="http://schemas.microsoft.com/office/powerpoint/2010/main" val="3312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3" fill="hold" display="0">
                  <p:stCondLst>
                    <p:cond delay="indefinite"/>
                  </p:stCondLst>
                </p:cTn>
                <p:tgtEl>
                  <p:spTgt spid="19"/>
                </p:tgtEl>
              </p:cMediaNode>
            </p:video>
          </p:childTnLst>
        </p:cTn>
      </p:par>
    </p:tnLst>
    <p:bldLst>
      <p:bldP spid="2" grpId="0" animBg="1"/>
      <p:bldP spid="30"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4A43CED6-AF8E-4B38-B076-AB99ABB2A8C1}"/>
              </a:ext>
            </a:extLst>
          </p:cNvPr>
          <p:cNvSpPr/>
          <p:nvPr/>
        </p:nvSpPr>
        <p:spPr>
          <a:xfrm>
            <a:off x="61393" y="1810842"/>
            <a:ext cx="9021213" cy="5026819"/>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5" name="Rectangle 34">
            <a:extLst>
              <a:ext uri="{FF2B5EF4-FFF2-40B4-BE49-F238E27FC236}">
                <a16:creationId xmlns="" xmlns:a16="http://schemas.microsoft.com/office/drawing/2014/main" id="{3F5C6A5F-F1F0-4CCC-B90A-46F4F86E394A}"/>
              </a:ext>
            </a:extLst>
          </p:cNvPr>
          <p:cNvSpPr/>
          <p:nvPr/>
        </p:nvSpPr>
        <p:spPr>
          <a:xfrm>
            <a:off x="0" y="1271893"/>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6" name="Parallelogram 35">
            <a:extLst>
              <a:ext uri="{FF2B5EF4-FFF2-40B4-BE49-F238E27FC236}">
                <a16:creationId xmlns="" xmlns:a16="http://schemas.microsoft.com/office/drawing/2014/main" id="{9EF7E31F-7C4E-4E7B-BB5A-23AC3EAC1B7C}"/>
              </a:ext>
            </a:extLst>
          </p:cNvPr>
          <p:cNvSpPr/>
          <p:nvPr/>
        </p:nvSpPr>
        <p:spPr>
          <a:xfrm>
            <a:off x="4267200" y="1114919"/>
            <a:ext cx="5529942" cy="461774"/>
          </a:xfrm>
          <a:prstGeom prst="parallelogram">
            <a:avLst>
              <a:gd name="adj" fmla="val 29800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7" name="Parallelogram 36">
            <a:extLst>
              <a:ext uri="{FF2B5EF4-FFF2-40B4-BE49-F238E27FC236}">
                <a16:creationId xmlns="" xmlns:a16="http://schemas.microsoft.com/office/drawing/2014/main" id="{379282F4-D476-47B9-B71A-2254ADF7D547}"/>
              </a:ext>
            </a:extLst>
          </p:cNvPr>
          <p:cNvSpPr/>
          <p:nvPr/>
        </p:nvSpPr>
        <p:spPr>
          <a:xfrm>
            <a:off x="5907314" y="967093"/>
            <a:ext cx="3672114" cy="147827"/>
          </a:xfrm>
          <a:prstGeom prst="parallelogram">
            <a:avLst>
              <a:gd name="adj" fmla="val 298006"/>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22" name="TextBox 3">
            <a:extLst>
              <a:ext uri="{FF2B5EF4-FFF2-40B4-BE49-F238E27FC236}">
                <a16:creationId xmlns="" xmlns:a16="http://schemas.microsoft.com/office/drawing/2014/main" id="{95F759E3-27CE-4418-903F-FB39197E41E4}"/>
              </a:ext>
            </a:extLst>
          </p:cNvPr>
          <p:cNvSpPr txBox="1">
            <a:spLocks noChangeArrowheads="1"/>
          </p:cNvSpPr>
          <p:nvPr/>
        </p:nvSpPr>
        <p:spPr bwMode="auto">
          <a:xfrm>
            <a:off x="164161" y="3511163"/>
            <a:ext cx="5598450" cy="55335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sz="2000" b="1" smtClean="0">
                <a:latin typeface="Times New Roman" panose="02020603050405020304" pitchFamily="18" charset="0"/>
                <a:cs typeface="Times New Roman" panose="02020603050405020304" pitchFamily="18" charset="0"/>
              </a:rPr>
              <a:t>- </a:t>
            </a:r>
            <a:r>
              <a:rPr lang="vi-VN" altLang="en-US" sz="2800" b="1" smtClean="0">
                <a:latin typeface="Times New Roman" panose="02020603050405020304" pitchFamily="18" charset="0"/>
                <a:cs typeface="Times New Roman" panose="02020603050405020304" pitchFamily="18" charset="0"/>
              </a:rPr>
              <a:t>PTHH: </a:t>
            </a: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3">
            <a:extLst>
              <a:ext uri="{FF2B5EF4-FFF2-40B4-BE49-F238E27FC236}">
                <a16:creationId xmlns="" xmlns:a16="http://schemas.microsoft.com/office/drawing/2014/main" id="{C5D4F6EF-2AE8-4B9D-92A8-DE9266645063}"/>
              </a:ext>
            </a:extLst>
          </p:cNvPr>
          <p:cNvSpPr txBox="1">
            <a:spLocks noChangeArrowheads="1"/>
          </p:cNvSpPr>
          <p:nvPr/>
        </p:nvSpPr>
        <p:spPr bwMode="auto">
          <a:xfrm>
            <a:off x="164161" y="1758770"/>
            <a:ext cx="8692887" cy="95410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0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Aluminium cháy sáng tạo thành chất rắn có màu trắng</a:t>
            </a:r>
            <a:r>
              <a:rPr lang="en-US" sz="2800" b="1">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1C8497B4-B94F-4E28-BBA6-2500753C8AF0}"/>
              </a:ext>
            </a:extLst>
          </p:cNvPr>
          <p:cNvGrpSpPr/>
          <p:nvPr/>
        </p:nvGrpSpPr>
        <p:grpSpPr>
          <a:xfrm>
            <a:off x="146313" y="1186700"/>
            <a:ext cx="2536098" cy="506292"/>
            <a:chOff x="4191000" y="2975430"/>
            <a:chExt cx="6604000" cy="886010"/>
          </a:xfrm>
        </p:grpSpPr>
        <p:sp>
          <p:nvSpPr>
            <p:cNvPr id="24" name="Rectangle 31">
              <a:extLst>
                <a:ext uri="{FF2B5EF4-FFF2-40B4-BE49-F238E27FC236}">
                  <a16:creationId xmlns="" xmlns:a16="http://schemas.microsoft.com/office/drawing/2014/main" id="{490D35AA-029F-4CA2-880D-5B151C6A902A}"/>
                </a:ext>
              </a:extLst>
            </p:cNvPr>
            <p:cNvSpPr>
              <a:spLocks noChangeArrowheads="1"/>
            </p:cNvSpPr>
            <p:nvPr/>
          </p:nvSpPr>
          <p:spPr bwMode="gray">
            <a:xfrm>
              <a:off x="4191000" y="2975430"/>
              <a:ext cx="6604000" cy="808104"/>
            </a:xfrm>
            <a:prstGeom prst="rect">
              <a:avLst/>
            </a:prstGeom>
            <a:solidFill>
              <a:srgbClr val="008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25" name="TextBox 3">
              <a:extLst>
                <a:ext uri="{FF2B5EF4-FFF2-40B4-BE49-F238E27FC236}">
                  <a16:creationId xmlns="" xmlns:a16="http://schemas.microsoft.com/office/drawing/2014/main" id="{26B35260-8BE1-42CE-AA4B-53BCB11D3061}"/>
                </a:ext>
              </a:extLst>
            </p:cNvPr>
            <p:cNvSpPr txBox="1">
              <a:spLocks noChangeArrowheads="1"/>
            </p:cNvSpPr>
            <p:nvPr/>
          </p:nvSpPr>
          <p:spPr bwMode="auto">
            <a:xfrm>
              <a:off x="4571999" y="2975430"/>
              <a:ext cx="5968999" cy="8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 TƯỢNG</a:t>
              </a:r>
            </a:p>
          </p:txBody>
        </p:sp>
      </p:grpSp>
      <p:sp>
        <p:nvSpPr>
          <p:cNvPr id="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068731" y="321628"/>
            <a:ext cx="6543915" cy="50629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 XÉT VÀ KẾT LUẬN THÍ NGHIỆM</a:t>
            </a:r>
          </a:p>
        </p:txBody>
      </p:sp>
      <mc:AlternateContent xmlns:mc="http://schemas.openxmlformats.org/markup-compatibility/2006" xmlns:a14="http://schemas.microsoft.com/office/drawing/2010/main">
        <mc:Choice Requires="a14">
          <p:sp>
            <p:nvSpPr>
              <p:cNvPr id="18" name="Text Box 113"/>
              <p:cNvSpPr txBox="1">
                <a:spLocks noChangeArrowheads="1"/>
              </p:cNvSpPr>
              <p:nvPr/>
            </p:nvSpPr>
            <p:spPr bwMode="auto">
              <a:xfrm>
                <a:off x="1438747" y="3222604"/>
                <a:ext cx="6749096" cy="1480143"/>
              </a:xfrm>
              <a:prstGeom prst="rect">
                <a:avLst/>
              </a:prstGeom>
              <a:noFill/>
              <a:ln>
                <a:noFill/>
              </a:ln>
              <a:effectLst/>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txBody>
              <a:bodyPr wrap="square" lIns="68574" tIns="34287" rIns="68574" bIns="34287" anchor="b">
                <a:spAutoFit/>
              </a:bodyPr>
              <a:lstStyle/>
              <a:p>
                <a:pPr>
                  <a:lnSpc>
                    <a:spcPct val="90000"/>
                  </a:lnSpc>
                  <a:spcBef>
                    <a:spcPct val="20000"/>
                  </a:spcBef>
                </a:pPr>
                <a:r>
                  <a:rPr lang="vi-VN" sz="2800" smtClean="0">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smtClean="0">
                    <a:solidFill>
                      <a:srgbClr val="0000FF"/>
                    </a:solidFill>
                    <a:latin typeface="Times New Roman" panose="02020603050405020304" pitchFamily="18" charset="0"/>
                    <a:cs typeface="Times New Roman" panose="02020603050405020304" pitchFamily="18" charset="0"/>
                  </a:rPr>
                  <a:t>4Al(r) </a:t>
                </a:r>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0000FF"/>
                    </a:solidFill>
                    <a:latin typeface="Times New Roman" panose="02020603050405020304" pitchFamily="18" charset="0"/>
                    <a:cs typeface="Times New Roman" panose="02020603050405020304" pitchFamily="18" charset="0"/>
                  </a:rPr>
                  <a:t>        3O</a:t>
                </a:r>
                <a:r>
                  <a:rPr lang="vi-VN" sz="1200" b="1" smtClean="0">
                    <a:solidFill>
                      <a:srgbClr val="0000FF"/>
                    </a:solidFill>
                    <a:latin typeface="Times New Roman" panose="02020603050405020304" pitchFamily="18" charset="0"/>
                    <a:cs typeface="Times New Roman" panose="02020603050405020304" pitchFamily="18" charset="0"/>
                  </a:rPr>
                  <a:t>2</a:t>
                </a:r>
                <a:r>
                  <a:rPr lang="vi-VN" sz="2800" b="1" smtClean="0">
                    <a:solidFill>
                      <a:srgbClr val="0000FF"/>
                    </a:solidFill>
                    <a:latin typeface="Times New Roman" panose="02020603050405020304" pitchFamily="18" charset="0"/>
                    <a:cs typeface="Times New Roman" panose="02020603050405020304" pitchFamily="18" charset="0"/>
                  </a:rPr>
                  <a:t>(k)       </a:t>
                </a:r>
                <a14:m>
                  <m:oMath xmlns:m="http://schemas.openxmlformats.org/officeDocument/2006/math">
                    <m:groupChr>
                      <m:groupChrPr>
                        <m:chr m:val="→"/>
                        <m:vertJc m:val="bot"/>
                        <m:ctrlPr>
                          <a:rPr lang="vi-VN" sz="2800" b="1" i="1">
                            <a:solidFill>
                              <a:srgbClr val="0000FF"/>
                            </a:solidFill>
                            <a:latin typeface="Cambria Math" panose="02040503050406030204" pitchFamily="18" charset="0"/>
                            <a:cs typeface="Times New Roman" panose="02020603050405020304" pitchFamily="18" charset="0"/>
                          </a:rPr>
                        </m:ctrlPr>
                      </m:groupChrPr>
                      <m:e>
                        <m:r>
                          <m:rPr>
                            <m:brk m:alnAt="2"/>
                          </m:rPr>
                          <a:rPr lang="vi-VN" sz="2800" b="1" i="1" smtClean="0">
                            <a:solidFill>
                              <a:srgbClr val="0000FF"/>
                            </a:solidFill>
                            <a:latin typeface="Cambria Math" panose="02040503050406030204" pitchFamily="18" charset="0"/>
                            <a:cs typeface="Times New Roman" panose="02020603050405020304" pitchFamily="18" charset="0"/>
                          </a:rPr>
                          <m:t> </m:t>
                        </m:r>
                        <m:r>
                          <a:rPr lang="vi-VN" sz="2800" b="1" i="1">
                            <a:solidFill>
                              <a:srgbClr val="0000FF"/>
                            </a:solidFill>
                            <a:latin typeface="Cambria Math" panose="02040503050406030204" pitchFamily="18" charset="0"/>
                            <a:cs typeface="Times New Roman" panose="02020603050405020304" pitchFamily="18" charset="0"/>
                          </a:rPr>
                          <m:t>𝐭</m:t>
                        </m:r>
                        <m:r>
                          <a:rPr lang="vi-VN" sz="2800" b="1">
                            <a:solidFill>
                              <a:srgbClr val="0000FF"/>
                            </a:solidFill>
                            <a:latin typeface="Cambria Math" panose="02040503050406030204" pitchFamily="18" charset="0"/>
                            <a:cs typeface="Times New Roman" panose="02020603050405020304" pitchFamily="18" charset="0"/>
                          </a:rPr>
                          <m:t>°</m:t>
                        </m:r>
                      </m:e>
                    </m:groupChr>
                  </m:oMath>
                </a14:m>
                <a:r>
                  <a:rPr lang="vi-VN" sz="2800" b="1" smtClean="0">
                    <a:solidFill>
                      <a:srgbClr val="0000FF"/>
                    </a:solidFill>
                    <a:latin typeface="Times New Roman" panose="02020603050405020304" pitchFamily="18" charset="0"/>
                    <a:cs typeface="Times New Roman" panose="02020603050405020304" pitchFamily="18" charset="0"/>
                  </a:rPr>
                  <a:t>   </a:t>
                </a:r>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0000FF"/>
                    </a:solidFill>
                    <a:latin typeface="Times New Roman" panose="02020603050405020304" pitchFamily="18" charset="0"/>
                    <a:cs typeface="Times New Roman" panose="02020603050405020304" pitchFamily="18" charset="0"/>
                  </a:rPr>
                  <a:t>2Al</a:t>
                </a:r>
                <a:r>
                  <a:rPr lang="vi-VN" sz="1200" b="1" smtClean="0">
                    <a:solidFill>
                      <a:srgbClr val="0000FF"/>
                    </a:solidFill>
                    <a:latin typeface="Times New Roman" panose="02020603050405020304" pitchFamily="18" charset="0"/>
                    <a:cs typeface="Times New Roman" panose="02020603050405020304" pitchFamily="18" charset="0"/>
                  </a:rPr>
                  <a:t>2</a:t>
                </a:r>
                <a:r>
                  <a:rPr lang="vi-VN" sz="2800" b="1" smtClean="0">
                    <a:solidFill>
                      <a:srgbClr val="0000FF"/>
                    </a:solidFill>
                    <a:latin typeface="Times New Roman" panose="02020603050405020304" pitchFamily="18" charset="0"/>
                    <a:cs typeface="Times New Roman" panose="02020603050405020304" pitchFamily="18" charset="0"/>
                  </a:rPr>
                  <a:t>O</a:t>
                </a:r>
                <a:r>
                  <a:rPr lang="vi-VN" sz="1200" b="1" smtClean="0">
                    <a:solidFill>
                      <a:srgbClr val="0000FF"/>
                    </a:solidFill>
                    <a:latin typeface="Times New Roman" panose="02020603050405020304" pitchFamily="18" charset="0"/>
                    <a:cs typeface="Times New Roman" panose="02020603050405020304" pitchFamily="18" charset="0"/>
                  </a:rPr>
                  <a:t>3</a:t>
                </a:r>
                <a:r>
                  <a:rPr lang="vi-VN" sz="2800" b="1" smtClean="0">
                    <a:solidFill>
                      <a:srgbClr val="0000FF"/>
                    </a:solidFill>
                    <a:latin typeface="Times New Roman" panose="02020603050405020304" pitchFamily="18" charset="0"/>
                    <a:cs typeface="Times New Roman" panose="02020603050405020304" pitchFamily="18" charset="0"/>
                  </a:rPr>
                  <a:t>(r)</a:t>
                </a:r>
                <a:endParaRPr lang="vi-VN" sz="1200" b="1" smtClean="0">
                  <a:solidFill>
                    <a:srgbClr val="0000FF"/>
                  </a:solidFill>
                  <a:latin typeface="Times New Roman" panose="02020603050405020304" pitchFamily="18" charset="0"/>
                  <a:cs typeface="Times New Roman" panose="02020603050405020304" pitchFamily="18" charset="0"/>
                </a:endParaRPr>
              </a:p>
              <a:p>
                <a:pPr>
                  <a:lnSpc>
                    <a:spcPct val="90000"/>
                  </a:lnSpc>
                  <a:spcBef>
                    <a:spcPct val="20000"/>
                  </a:spcBef>
                </a:pPr>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FF0000"/>
                    </a:solidFill>
                    <a:latin typeface="Times New Roman" panose="02020603050405020304" pitchFamily="18" charset="0"/>
                    <a:cs typeface="Times New Roman" panose="02020603050405020304" pitchFamily="18" charset="0"/>
                  </a:rPr>
                  <a:t>(</a:t>
                </a:r>
                <a:r>
                  <a:rPr lang="vi-VN" sz="2400" b="1" smtClean="0">
                    <a:solidFill>
                      <a:srgbClr val="FF0000"/>
                    </a:solidFill>
                    <a:latin typeface="Times New Roman" panose="02020603050405020304" pitchFamily="18" charset="0"/>
                    <a:cs typeface="Times New Roman" panose="02020603050405020304" pitchFamily="18" charset="0"/>
                  </a:rPr>
                  <a:t>Trắng</a:t>
                </a:r>
                <a:r>
                  <a:rPr lang="en-US" sz="2400" b="1">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bạc)       (</a:t>
                </a:r>
                <a:r>
                  <a:rPr lang="vi-VN" sz="2400" b="1">
                    <a:solidFill>
                      <a:srgbClr val="FF0000"/>
                    </a:solidFill>
                    <a:latin typeface="Times New Roman" panose="02020603050405020304" pitchFamily="18" charset="0"/>
                    <a:cs typeface="Times New Roman" panose="02020603050405020304" pitchFamily="18" charset="0"/>
                  </a:rPr>
                  <a:t>Không màu)       </a:t>
                </a:r>
                <a:r>
                  <a:rPr lang="vi-VN" sz="2400" b="1" smtClean="0">
                    <a:solidFill>
                      <a:srgbClr val="FF0000"/>
                    </a:solidFill>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Trắng)</a:t>
                </a:r>
              </a:p>
              <a:p>
                <a:pPr>
                  <a:lnSpc>
                    <a:spcPct val="90000"/>
                  </a:lnSpc>
                  <a:spcBef>
                    <a:spcPct val="20000"/>
                  </a:spcBef>
                </a:pPr>
                <a:endParaRPr lang="en-US" sz="24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18" name="Text Box 113"/>
              <p:cNvSpPr txBox="1">
                <a:spLocks noRot="1" noChangeAspect="1" noMove="1" noResize="1" noEditPoints="1" noAdjustHandles="1" noChangeArrowheads="1" noChangeShapeType="1" noTextEdit="1"/>
              </p:cNvSpPr>
              <p:nvPr/>
            </p:nvSpPr>
            <p:spPr bwMode="auto">
              <a:xfrm>
                <a:off x="1438747" y="3222604"/>
                <a:ext cx="6749096" cy="1480143"/>
              </a:xfrm>
              <a:prstGeom prst="rect">
                <a:avLst/>
              </a:prstGeom>
              <a:blipFill rotWithShape="0">
                <a:blip r:embed="rId2"/>
                <a:stretch>
                  <a:fillRect l="-81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SG">
                    <a:noFill/>
                  </a:rPr>
                  <a:t> </a:t>
                </a:r>
              </a:p>
            </p:txBody>
          </p:sp>
        </mc:Fallback>
      </mc:AlternateContent>
    </p:spTree>
    <p:extLst>
      <p:ext uri="{BB962C8B-B14F-4D97-AF65-F5344CB8AC3E}">
        <p14:creationId xmlns:p14="http://schemas.microsoft.com/office/powerpoint/2010/main" val="15315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ppt_x</p:attrName>
                                        </p:attrNameLst>
                                      </p:cBhvr>
                                      <p:tavLst>
                                        <p:tav tm="0">
                                          <p:val>
                                            <p:strVal val="#ppt_x+#ppt_w*1.125000"/>
                                          </p:val>
                                        </p:tav>
                                        <p:tav tm="100000">
                                          <p:val>
                                            <p:strVal val="#ppt_x"/>
                                          </p:val>
                                        </p:tav>
                                      </p:tavLst>
                                    </p:anim>
                                    <p:animEffect transition="in" filter="wipe(left)">
                                      <p:cBhvr>
                                        <p:cTn id="8" dur="1000"/>
                                        <p:tgtEl>
                                          <p:spTgt spid="3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p:tgtEl>
                                          <p:spTgt spid="36"/>
                                        </p:tgtEl>
                                        <p:attrNameLst>
                                          <p:attrName>ppt_x</p:attrName>
                                        </p:attrNameLst>
                                      </p:cBhvr>
                                      <p:tavLst>
                                        <p:tav tm="0">
                                          <p:val>
                                            <p:strVal val="#ppt_x+#ppt_w*1.125000"/>
                                          </p:val>
                                        </p:tav>
                                        <p:tav tm="100000">
                                          <p:val>
                                            <p:strVal val="#ppt_x"/>
                                          </p:val>
                                        </p:tav>
                                      </p:tavLst>
                                    </p:anim>
                                    <p:animEffect transition="in" filter="wipe(left)">
                                      <p:cBhvr>
                                        <p:cTn id="12" dur="1000"/>
                                        <p:tgtEl>
                                          <p:spTgt spid="36"/>
                                        </p:tgtEl>
                                      </p:cBhvr>
                                    </p:animEffect>
                                  </p:childTnLst>
                                </p:cTn>
                              </p:par>
                              <p:par>
                                <p:cTn id="13" presetID="12" presetClass="entr" presetSubtype="2" fill="hold" grpId="0" nodeType="withEffect">
                                  <p:stCondLst>
                                    <p:cond delay="10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p:tgtEl>
                                          <p:spTgt spid="35"/>
                                        </p:tgtEl>
                                        <p:attrNameLst>
                                          <p:attrName>ppt_x</p:attrName>
                                        </p:attrNameLst>
                                      </p:cBhvr>
                                      <p:tavLst>
                                        <p:tav tm="0">
                                          <p:val>
                                            <p:strVal val="#ppt_x+#ppt_w*1.125000"/>
                                          </p:val>
                                        </p:tav>
                                        <p:tav tm="100000">
                                          <p:val>
                                            <p:strVal val="#ppt_x"/>
                                          </p:val>
                                        </p:tav>
                                      </p:tavLst>
                                    </p:anim>
                                    <p:animEffect transition="in" filter="wipe(left)">
                                      <p:cBhvr>
                                        <p:cTn id="16" dur="1000"/>
                                        <p:tgtEl>
                                          <p:spTgt spid="35"/>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p:tgtEl>
                                          <p:spTgt spid="23"/>
                                        </p:tgtEl>
                                        <p:attrNameLst>
                                          <p:attrName>ppt_x</p:attrName>
                                        </p:attrNameLst>
                                      </p:cBhvr>
                                      <p:tavLst>
                                        <p:tav tm="0">
                                          <p:val>
                                            <p:strVal val="#ppt_x-#ppt_w*1.125000"/>
                                          </p:val>
                                        </p:tav>
                                        <p:tav tm="100000">
                                          <p:val>
                                            <p:strVal val="#ppt_x"/>
                                          </p:val>
                                        </p:tav>
                                      </p:tavLst>
                                    </p:anim>
                                    <p:animEffect transition="in" filter="wipe(right)">
                                      <p:cBhvr>
                                        <p:cTn id="21" dur="1000"/>
                                        <p:tgtEl>
                                          <p:spTgt spid="23"/>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1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6" grpId="0" animBg="1"/>
      <p:bldP spid="37" grpId="0" animBg="1"/>
      <p:bldP spid="22" grpId="0"/>
      <p:bldP spid="28"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0" y="609600"/>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105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 NGHIỆM</a:t>
              </a:r>
            </a:p>
          </p:txBody>
        </p:sp>
      </p:grpSp>
      <p:sp>
        <p:nvSpPr>
          <p:cNvPr id="3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311725" y="914400"/>
            <a:ext cx="5596633"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Tác dụng  với phi kim</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TextBox 3">
            <a:extLst>
              <a:ext uri="{FF2B5EF4-FFF2-40B4-BE49-F238E27FC236}">
                <a16:creationId xmlns="" xmlns:a16="http://schemas.microsoft.com/office/drawing/2014/main" id="{2E2AF902-AE8F-4486-9BF3-54EF4DA7B123}"/>
              </a:ext>
            </a:extLst>
          </p:cNvPr>
          <p:cNvSpPr txBox="1">
            <a:spLocks noChangeArrowheads="1"/>
          </p:cNvSpPr>
          <p:nvPr/>
        </p:nvSpPr>
        <p:spPr bwMode="auto">
          <a:xfrm>
            <a:off x="128395" y="1476541"/>
            <a:ext cx="7086059" cy="5533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dụng với phi kim khác (Khí Chlorine)</a:t>
            </a:r>
            <a:endParaRPr lang="en-US" altLang="en-US" sz="28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Khí clo tác dụng với nhôm - Clip.vn.flv">
            <a:hlinkClick r:id="" action="ppaction://media"/>
            <a:extLst>
              <a:ext uri="{FF2B5EF4-FFF2-40B4-BE49-F238E27FC236}">
                <a16:creationId xmlns:a16="http://schemas.microsoft.com/office/drawing/2014/main" xmlns="" id="{01411214-659D-465B-A0A6-58D487F198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1" y="2048841"/>
            <a:ext cx="8077200" cy="4351959"/>
          </a:xfrm>
          <a:prstGeom prst="rect">
            <a:avLst/>
          </a:prstGeom>
        </p:spPr>
      </p:pic>
    </p:spTree>
    <p:extLst>
      <p:ext uri="{BB962C8B-B14F-4D97-AF65-F5344CB8AC3E}">
        <p14:creationId xmlns:p14="http://schemas.microsoft.com/office/powerpoint/2010/main" val="32637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3" fill="hold" display="0">
                  <p:stCondLst>
                    <p:cond delay="indefinite"/>
                  </p:stCondLst>
                </p:cTn>
                <p:tgtEl>
                  <p:spTgt spid="9"/>
                </p:tgtEl>
              </p:cMediaNode>
            </p:video>
          </p:childTnLst>
        </p:cTn>
      </p:par>
    </p:tnLst>
    <p:bldLst>
      <p:bldP spid="2" grpId="0" animBg="1"/>
      <p:bldP spid="30"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4A43CED6-AF8E-4B38-B076-AB99ABB2A8C1}"/>
              </a:ext>
            </a:extLst>
          </p:cNvPr>
          <p:cNvSpPr/>
          <p:nvPr/>
        </p:nvSpPr>
        <p:spPr>
          <a:xfrm>
            <a:off x="61391" y="1671221"/>
            <a:ext cx="9021213" cy="5026819"/>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5" name="Rectangle 34">
            <a:extLst>
              <a:ext uri="{FF2B5EF4-FFF2-40B4-BE49-F238E27FC236}">
                <a16:creationId xmlns="" xmlns:a16="http://schemas.microsoft.com/office/drawing/2014/main" id="{3F5C6A5F-F1F0-4CCC-B90A-46F4F86E394A}"/>
              </a:ext>
            </a:extLst>
          </p:cNvPr>
          <p:cNvSpPr/>
          <p:nvPr/>
        </p:nvSpPr>
        <p:spPr>
          <a:xfrm>
            <a:off x="0" y="1271893"/>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6" name="Parallelogram 35">
            <a:extLst>
              <a:ext uri="{FF2B5EF4-FFF2-40B4-BE49-F238E27FC236}">
                <a16:creationId xmlns="" xmlns:a16="http://schemas.microsoft.com/office/drawing/2014/main" id="{9EF7E31F-7C4E-4E7B-BB5A-23AC3EAC1B7C}"/>
              </a:ext>
            </a:extLst>
          </p:cNvPr>
          <p:cNvSpPr/>
          <p:nvPr/>
        </p:nvSpPr>
        <p:spPr>
          <a:xfrm>
            <a:off x="4267200" y="1114919"/>
            <a:ext cx="5529942" cy="461774"/>
          </a:xfrm>
          <a:prstGeom prst="parallelogram">
            <a:avLst>
              <a:gd name="adj" fmla="val 29800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7" name="Parallelogram 36">
            <a:extLst>
              <a:ext uri="{FF2B5EF4-FFF2-40B4-BE49-F238E27FC236}">
                <a16:creationId xmlns="" xmlns:a16="http://schemas.microsoft.com/office/drawing/2014/main" id="{379282F4-D476-47B9-B71A-2254ADF7D547}"/>
              </a:ext>
            </a:extLst>
          </p:cNvPr>
          <p:cNvSpPr/>
          <p:nvPr/>
        </p:nvSpPr>
        <p:spPr>
          <a:xfrm>
            <a:off x="5907314" y="967093"/>
            <a:ext cx="3672114" cy="147827"/>
          </a:xfrm>
          <a:prstGeom prst="parallelogram">
            <a:avLst>
              <a:gd name="adj" fmla="val 298006"/>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22" name="TextBox 3">
            <a:extLst>
              <a:ext uri="{FF2B5EF4-FFF2-40B4-BE49-F238E27FC236}">
                <a16:creationId xmlns="" xmlns:a16="http://schemas.microsoft.com/office/drawing/2014/main" id="{95F759E3-27CE-4418-903F-FB39197E41E4}"/>
              </a:ext>
            </a:extLst>
          </p:cNvPr>
          <p:cNvSpPr txBox="1">
            <a:spLocks noChangeArrowheads="1"/>
          </p:cNvSpPr>
          <p:nvPr/>
        </p:nvSpPr>
        <p:spPr bwMode="auto">
          <a:xfrm>
            <a:off x="199961" y="2695144"/>
            <a:ext cx="5598450" cy="55335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sz="2000" b="1" smtClean="0">
                <a:latin typeface="Times New Roman" panose="02020603050405020304" pitchFamily="18" charset="0"/>
                <a:cs typeface="Times New Roman" panose="02020603050405020304" pitchFamily="18" charset="0"/>
              </a:rPr>
              <a:t>- </a:t>
            </a:r>
            <a:r>
              <a:rPr lang="vi-VN" altLang="en-US" sz="2800" b="1" smtClean="0">
                <a:latin typeface="Times New Roman" panose="02020603050405020304" pitchFamily="18" charset="0"/>
                <a:cs typeface="Times New Roman" panose="02020603050405020304" pitchFamily="18" charset="0"/>
              </a:rPr>
              <a:t>PTHH: </a:t>
            </a: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3">
            <a:extLst>
              <a:ext uri="{FF2B5EF4-FFF2-40B4-BE49-F238E27FC236}">
                <a16:creationId xmlns="" xmlns:a16="http://schemas.microsoft.com/office/drawing/2014/main" id="{C5D4F6EF-2AE8-4B9D-92A8-DE9266645063}"/>
              </a:ext>
            </a:extLst>
          </p:cNvPr>
          <p:cNvSpPr txBox="1">
            <a:spLocks noChangeArrowheads="1"/>
          </p:cNvSpPr>
          <p:nvPr/>
        </p:nvSpPr>
        <p:spPr bwMode="auto">
          <a:xfrm>
            <a:off x="164161" y="1758770"/>
            <a:ext cx="8692887" cy="95410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0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Aluminium cháy sáng tạo thành chất rắn có màu trắng.</a:t>
            </a:r>
            <a:endParaRPr lang="en-US" sz="28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1C8497B4-B94F-4E28-BBA6-2500753C8AF0}"/>
              </a:ext>
            </a:extLst>
          </p:cNvPr>
          <p:cNvGrpSpPr/>
          <p:nvPr/>
        </p:nvGrpSpPr>
        <p:grpSpPr>
          <a:xfrm>
            <a:off x="146313" y="1186700"/>
            <a:ext cx="2536098" cy="506292"/>
            <a:chOff x="4191000" y="2975430"/>
            <a:chExt cx="6604000" cy="886010"/>
          </a:xfrm>
        </p:grpSpPr>
        <p:sp>
          <p:nvSpPr>
            <p:cNvPr id="24" name="Rectangle 31">
              <a:extLst>
                <a:ext uri="{FF2B5EF4-FFF2-40B4-BE49-F238E27FC236}">
                  <a16:creationId xmlns="" xmlns:a16="http://schemas.microsoft.com/office/drawing/2014/main" id="{490D35AA-029F-4CA2-880D-5B151C6A902A}"/>
                </a:ext>
              </a:extLst>
            </p:cNvPr>
            <p:cNvSpPr>
              <a:spLocks noChangeArrowheads="1"/>
            </p:cNvSpPr>
            <p:nvPr/>
          </p:nvSpPr>
          <p:spPr bwMode="gray">
            <a:xfrm>
              <a:off x="4191000" y="2975430"/>
              <a:ext cx="6604000" cy="808104"/>
            </a:xfrm>
            <a:prstGeom prst="rect">
              <a:avLst/>
            </a:prstGeom>
            <a:solidFill>
              <a:srgbClr val="008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25" name="TextBox 3">
              <a:extLst>
                <a:ext uri="{FF2B5EF4-FFF2-40B4-BE49-F238E27FC236}">
                  <a16:creationId xmlns="" xmlns:a16="http://schemas.microsoft.com/office/drawing/2014/main" id="{26B35260-8BE1-42CE-AA4B-53BCB11D3061}"/>
                </a:ext>
              </a:extLst>
            </p:cNvPr>
            <p:cNvSpPr txBox="1">
              <a:spLocks noChangeArrowheads="1"/>
            </p:cNvSpPr>
            <p:nvPr/>
          </p:nvSpPr>
          <p:spPr bwMode="auto">
            <a:xfrm>
              <a:off x="4571999" y="2975430"/>
              <a:ext cx="5968999" cy="8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 TƯỢNG</a:t>
              </a:r>
            </a:p>
          </p:txBody>
        </p:sp>
      </p:grpSp>
      <p:sp>
        <p:nvSpPr>
          <p:cNvPr id="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068731" y="321628"/>
            <a:ext cx="6543915" cy="50629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 XÉT VÀ KẾT LUẬN THÍ NGHIỆM</a:t>
            </a:r>
          </a:p>
        </p:txBody>
      </p:sp>
      <mc:AlternateContent xmlns:mc="http://schemas.openxmlformats.org/markup-compatibility/2006" xmlns:a14="http://schemas.microsoft.com/office/drawing/2010/main">
        <mc:Choice Requires="a14">
          <p:sp>
            <p:nvSpPr>
              <p:cNvPr id="18" name="Text Box 113"/>
              <p:cNvSpPr txBox="1">
                <a:spLocks noChangeArrowheads="1"/>
              </p:cNvSpPr>
              <p:nvPr/>
            </p:nvSpPr>
            <p:spPr bwMode="auto">
              <a:xfrm>
                <a:off x="1576265" y="2618890"/>
                <a:ext cx="6749096" cy="1480143"/>
              </a:xfrm>
              <a:prstGeom prst="rect">
                <a:avLst/>
              </a:prstGeom>
              <a:noFill/>
              <a:ln>
                <a:noFill/>
              </a:ln>
              <a:effectLst/>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txBody>
              <a:bodyPr wrap="square" lIns="68574" tIns="34287" rIns="68574" bIns="34287" anchor="b">
                <a:spAutoFit/>
              </a:bodyPr>
              <a:lstStyle/>
              <a:p>
                <a:pPr>
                  <a:lnSpc>
                    <a:spcPct val="90000"/>
                  </a:lnSpc>
                  <a:spcBef>
                    <a:spcPct val="20000"/>
                  </a:spcBef>
                </a:pPr>
                <a:r>
                  <a:rPr lang="vi-VN" sz="2800" smtClean="0">
                    <a:solidFill>
                      <a:schemeClr val="tx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a:solidFill>
                      <a:srgbClr val="0000FF"/>
                    </a:solidFill>
                    <a:latin typeface="Times New Roman" panose="02020603050405020304" pitchFamily="18" charset="0"/>
                    <a:cs typeface="Times New Roman" panose="02020603050405020304" pitchFamily="18" charset="0"/>
                  </a:rPr>
                  <a:t>2</a:t>
                </a:r>
                <a:r>
                  <a:rPr lang="vi-VN" sz="2800" b="1" smtClean="0">
                    <a:solidFill>
                      <a:srgbClr val="0000FF"/>
                    </a:solidFill>
                    <a:latin typeface="Times New Roman" panose="02020603050405020304" pitchFamily="18" charset="0"/>
                    <a:cs typeface="Times New Roman" panose="02020603050405020304" pitchFamily="18" charset="0"/>
                  </a:rPr>
                  <a:t>Al(r) </a:t>
                </a:r>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0000FF"/>
                    </a:solidFill>
                    <a:latin typeface="Times New Roman" panose="02020603050405020304" pitchFamily="18" charset="0"/>
                    <a:cs typeface="Times New Roman" panose="02020603050405020304" pitchFamily="18" charset="0"/>
                  </a:rPr>
                  <a:t>        3Cl</a:t>
                </a:r>
                <a:r>
                  <a:rPr lang="vi-VN" sz="1200" b="1" smtClean="0">
                    <a:solidFill>
                      <a:srgbClr val="0000FF"/>
                    </a:solidFill>
                    <a:latin typeface="Times New Roman" panose="02020603050405020304" pitchFamily="18" charset="0"/>
                    <a:cs typeface="Times New Roman" panose="02020603050405020304" pitchFamily="18" charset="0"/>
                  </a:rPr>
                  <a:t>2</a:t>
                </a:r>
                <a:r>
                  <a:rPr lang="vi-VN" sz="2800" b="1" smtClean="0">
                    <a:solidFill>
                      <a:srgbClr val="0000FF"/>
                    </a:solidFill>
                    <a:latin typeface="Times New Roman" panose="02020603050405020304" pitchFamily="18" charset="0"/>
                    <a:cs typeface="Times New Roman" panose="02020603050405020304" pitchFamily="18" charset="0"/>
                  </a:rPr>
                  <a:t>(k)       </a:t>
                </a:r>
                <a14:m>
                  <m:oMath xmlns:m="http://schemas.openxmlformats.org/officeDocument/2006/math">
                    <m:groupChr>
                      <m:groupChrPr>
                        <m:chr m:val="→"/>
                        <m:vertJc m:val="bot"/>
                        <m:ctrlPr>
                          <a:rPr lang="vi-VN" sz="2800" b="1" i="1">
                            <a:solidFill>
                              <a:srgbClr val="0000FF"/>
                            </a:solidFill>
                            <a:latin typeface="Cambria Math" panose="02040503050406030204" pitchFamily="18" charset="0"/>
                            <a:cs typeface="Times New Roman" panose="02020603050405020304" pitchFamily="18" charset="0"/>
                          </a:rPr>
                        </m:ctrlPr>
                      </m:groupChrPr>
                      <m:e>
                        <m:r>
                          <m:rPr>
                            <m:brk m:alnAt="2"/>
                          </m:rPr>
                          <a:rPr lang="vi-VN" sz="2800" b="1" i="1" smtClean="0">
                            <a:solidFill>
                              <a:srgbClr val="0000FF"/>
                            </a:solidFill>
                            <a:latin typeface="Cambria Math" panose="02040503050406030204" pitchFamily="18" charset="0"/>
                            <a:cs typeface="Times New Roman" panose="02020603050405020304" pitchFamily="18" charset="0"/>
                          </a:rPr>
                          <m:t> </m:t>
                        </m:r>
                        <m:r>
                          <a:rPr lang="vi-VN" sz="2800" b="1" i="1">
                            <a:solidFill>
                              <a:srgbClr val="0000FF"/>
                            </a:solidFill>
                            <a:latin typeface="Cambria Math" panose="02040503050406030204" pitchFamily="18" charset="0"/>
                            <a:cs typeface="Times New Roman" panose="02020603050405020304" pitchFamily="18" charset="0"/>
                          </a:rPr>
                          <m:t>𝐭</m:t>
                        </m:r>
                        <m:r>
                          <a:rPr lang="vi-VN" sz="2800" b="1">
                            <a:solidFill>
                              <a:srgbClr val="0000FF"/>
                            </a:solidFill>
                            <a:latin typeface="Cambria Math" panose="02040503050406030204" pitchFamily="18" charset="0"/>
                            <a:cs typeface="Times New Roman" panose="02020603050405020304" pitchFamily="18" charset="0"/>
                          </a:rPr>
                          <m:t>°</m:t>
                        </m:r>
                      </m:e>
                    </m:groupChr>
                  </m:oMath>
                </a14:m>
                <a:r>
                  <a:rPr lang="vi-VN" sz="2800" b="1" smtClean="0">
                    <a:solidFill>
                      <a:srgbClr val="0000FF"/>
                    </a:solidFill>
                    <a:latin typeface="Times New Roman" panose="02020603050405020304" pitchFamily="18" charset="0"/>
                    <a:cs typeface="Times New Roman" panose="02020603050405020304" pitchFamily="18" charset="0"/>
                  </a:rPr>
                  <a:t>   </a:t>
                </a:r>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0000FF"/>
                    </a:solidFill>
                    <a:latin typeface="Times New Roman" panose="02020603050405020304" pitchFamily="18" charset="0"/>
                    <a:cs typeface="Times New Roman" panose="02020603050405020304" pitchFamily="18" charset="0"/>
                  </a:rPr>
                  <a:t>2AlCl</a:t>
                </a:r>
                <a:r>
                  <a:rPr lang="vi-VN" sz="1200" b="1" smtClean="0">
                    <a:solidFill>
                      <a:srgbClr val="0000FF"/>
                    </a:solidFill>
                    <a:latin typeface="Times New Roman" panose="02020603050405020304" pitchFamily="18" charset="0"/>
                    <a:cs typeface="Times New Roman" panose="02020603050405020304" pitchFamily="18" charset="0"/>
                  </a:rPr>
                  <a:t>3</a:t>
                </a:r>
                <a:r>
                  <a:rPr lang="vi-VN" sz="2800" b="1" smtClean="0">
                    <a:solidFill>
                      <a:srgbClr val="0000FF"/>
                    </a:solidFill>
                    <a:latin typeface="Times New Roman" panose="02020603050405020304" pitchFamily="18" charset="0"/>
                    <a:cs typeface="Times New Roman" panose="02020603050405020304" pitchFamily="18" charset="0"/>
                  </a:rPr>
                  <a:t>(r)</a:t>
                </a:r>
                <a:endParaRPr lang="vi-VN" sz="1200" b="1" smtClean="0">
                  <a:solidFill>
                    <a:srgbClr val="0000FF"/>
                  </a:solidFill>
                  <a:latin typeface="Times New Roman" panose="02020603050405020304" pitchFamily="18" charset="0"/>
                  <a:cs typeface="Times New Roman" panose="02020603050405020304" pitchFamily="18" charset="0"/>
                </a:endParaRPr>
              </a:p>
              <a:p>
                <a:pPr>
                  <a:lnSpc>
                    <a:spcPct val="90000"/>
                  </a:lnSpc>
                  <a:spcBef>
                    <a:spcPct val="20000"/>
                  </a:spcBef>
                </a:pPr>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FF0000"/>
                    </a:solidFill>
                    <a:latin typeface="Times New Roman" panose="02020603050405020304" pitchFamily="18" charset="0"/>
                    <a:cs typeface="Times New Roman" panose="02020603050405020304" pitchFamily="18" charset="0"/>
                  </a:rPr>
                  <a:t>(</a:t>
                </a:r>
                <a:r>
                  <a:rPr lang="vi-VN" sz="2400" b="1" smtClean="0">
                    <a:solidFill>
                      <a:srgbClr val="FF0000"/>
                    </a:solidFill>
                    <a:latin typeface="Times New Roman" panose="02020603050405020304" pitchFamily="18" charset="0"/>
                    <a:cs typeface="Times New Roman" panose="02020603050405020304" pitchFamily="18" charset="0"/>
                  </a:rPr>
                  <a:t>Trắng bạc)        (Vàng lục)               (</a:t>
                </a:r>
                <a:r>
                  <a:rPr lang="vi-VN" sz="2400" b="1">
                    <a:solidFill>
                      <a:srgbClr val="FF0000"/>
                    </a:solidFill>
                    <a:latin typeface="Times New Roman" panose="02020603050405020304" pitchFamily="18" charset="0"/>
                    <a:cs typeface="Times New Roman" panose="02020603050405020304" pitchFamily="18" charset="0"/>
                  </a:rPr>
                  <a:t>Trắng)</a:t>
                </a:r>
              </a:p>
              <a:p>
                <a:pPr>
                  <a:lnSpc>
                    <a:spcPct val="90000"/>
                  </a:lnSpc>
                  <a:spcBef>
                    <a:spcPct val="20000"/>
                  </a:spcBef>
                </a:pPr>
                <a:endParaRPr lang="en-US" sz="24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18" name="Text Box 113"/>
              <p:cNvSpPr txBox="1">
                <a:spLocks noRot="1" noChangeAspect="1" noMove="1" noResize="1" noEditPoints="1" noAdjustHandles="1" noChangeArrowheads="1" noChangeShapeType="1" noTextEdit="1"/>
              </p:cNvSpPr>
              <p:nvPr/>
            </p:nvSpPr>
            <p:spPr bwMode="auto">
              <a:xfrm>
                <a:off x="1576265" y="2618890"/>
                <a:ext cx="6749096" cy="1480143"/>
              </a:xfrm>
              <a:prstGeom prst="rect">
                <a:avLst/>
              </a:prstGeom>
              <a:blipFill rotWithShape="0">
                <a:blip r:embed="rId2"/>
                <a:stretch>
                  <a:fillRect l="-90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SG">
                    <a:noFill/>
                  </a:rPr>
                  <a:t> </a:t>
                </a:r>
              </a:p>
            </p:txBody>
          </p:sp>
        </mc:Fallback>
      </mc:AlternateContent>
      <p:sp>
        <p:nvSpPr>
          <p:cNvPr id="20" name="Text Box 113"/>
          <p:cNvSpPr txBox="1">
            <a:spLocks noChangeArrowheads="1"/>
          </p:cNvSpPr>
          <p:nvPr/>
        </p:nvSpPr>
        <p:spPr bwMode="auto">
          <a:xfrm>
            <a:off x="211041" y="4479567"/>
            <a:ext cx="8871563" cy="93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8574" tIns="34287" rIns="68574" bIns="34287" anchor="b">
            <a:spAutoFit/>
          </a:bodyPr>
          <a:lstStyle/>
          <a:p>
            <a:pPr>
              <a:lnSpc>
                <a:spcPct val="90000"/>
              </a:lnSpc>
              <a:spcBef>
                <a:spcPct val="20000"/>
              </a:spcBef>
            </a:pPr>
            <a:r>
              <a:rPr lang="vi-VN" sz="2800" b="1" u="sng" smtClean="0">
                <a:solidFill>
                  <a:srgbClr val="FF0000"/>
                </a:solidFill>
                <a:latin typeface="Times New Roman" panose="02020603050405020304" pitchFamily="18" charset="0"/>
                <a:cs typeface="Times New Roman" panose="02020603050405020304" pitchFamily="18" charset="0"/>
              </a:rPr>
              <a:t>Kết Luận</a:t>
            </a:r>
            <a:r>
              <a:rPr lang="vi-VN" sz="2800" b="1" smtClean="0">
                <a:solidFill>
                  <a:srgbClr val="FF0000"/>
                </a:solidFill>
                <a:latin typeface="Times New Roman" panose="02020603050405020304" pitchFamily="18" charset="0"/>
                <a:cs typeface="Times New Roman" panose="02020603050405020304" pitchFamily="18" charset="0"/>
              </a:rPr>
              <a:t>: Aluminium + nhiều phi kim (O</a:t>
            </a:r>
            <a:r>
              <a:rPr lang="vi-VN" sz="1400" b="1" smtClean="0">
                <a:solidFill>
                  <a:srgbClr val="FF0000"/>
                </a:solidFill>
                <a:latin typeface="Times New Roman" panose="02020603050405020304" pitchFamily="18" charset="0"/>
                <a:cs typeface="Times New Roman" panose="02020603050405020304" pitchFamily="18" charset="0"/>
              </a:rPr>
              <a:t>2</a:t>
            </a:r>
            <a:r>
              <a:rPr lang="vi-VN" sz="2800" b="1" smtClean="0">
                <a:solidFill>
                  <a:srgbClr val="FF0000"/>
                </a:solidFill>
                <a:latin typeface="Times New Roman" panose="02020603050405020304" pitchFamily="18" charset="0"/>
                <a:cs typeface="Times New Roman" panose="02020603050405020304" pitchFamily="18" charset="0"/>
              </a:rPr>
              <a:t>, Cl</a:t>
            </a:r>
            <a:r>
              <a:rPr lang="vi-VN" sz="1600" b="1" smtClean="0">
                <a:solidFill>
                  <a:srgbClr val="FF0000"/>
                </a:solidFill>
                <a:latin typeface="Times New Roman" panose="02020603050405020304" pitchFamily="18" charset="0"/>
                <a:cs typeface="Times New Roman" panose="02020603050405020304" pitchFamily="18" charset="0"/>
              </a:rPr>
              <a:t>2</a:t>
            </a:r>
            <a:r>
              <a:rPr lang="vi-VN" sz="2800" b="1" smtClean="0">
                <a:solidFill>
                  <a:srgbClr val="FF0000"/>
                </a:solidFill>
                <a:latin typeface="Times New Roman" panose="02020603050405020304" pitchFamily="18" charset="0"/>
                <a:cs typeface="Times New Roman" panose="02020603050405020304" pitchFamily="18" charset="0"/>
              </a:rPr>
              <a:t>, S....) </a:t>
            </a:r>
          </a:p>
          <a:p>
            <a:pPr>
              <a:lnSpc>
                <a:spcPct val="90000"/>
              </a:lnSpc>
              <a:spcBef>
                <a:spcPct val="20000"/>
              </a:spcBef>
            </a:pPr>
            <a:r>
              <a:rPr lang="vi-VN" sz="2800" b="1" smtClean="0">
                <a:solidFill>
                  <a:srgbClr val="FF0000"/>
                </a:solidFill>
                <a:latin typeface="Times New Roman" panose="02020603050405020304" pitchFamily="18" charset="0"/>
                <a:cs typeface="Times New Roman" panose="02020603050405020304" pitchFamily="18" charset="0"/>
              </a:rPr>
              <a:t>=&gt; </a:t>
            </a:r>
            <a:r>
              <a:rPr lang="vi-VN" sz="2800" b="1" u="sng" smtClean="0">
                <a:solidFill>
                  <a:srgbClr val="FF0000"/>
                </a:solidFill>
                <a:latin typeface="Times New Roman" panose="02020603050405020304" pitchFamily="18" charset="0"/>
                <a:cs typeface="Times New Roman" panose="02020603050405020304" pitchFamily="18" charset="0"/>
              </a:rPr>
              <a:t>muối </a:t>
            </a:r>
            <a:r>
              <a:rPr lang="en-US" sz="2800" b="1" smtClean="0">
                <a:solidFill>
                  <a:srgbClr val="FF0000"/>
                </a:solidFill>
                <a:latin typeface="Times New Roman" panose="02020603050405020304" pitchFamily="18" charset="0"/>
                <a:cs typeface="Times New Roman" panose="02020603050405020304" pitchFamily="18" charset="0"/>
              </a:rPr>
              <a:t> </a:t>
            </a:r>
            <a:r>
              <a:rPr lang="vi-VN" sz="2800" b="1" smtClean="0">
                <a:solidFill>
                  <a:srgbClr val="FF0000"/>
                </a:solidFill>
                <a:latin typeface="Times New Roman" panose="02020603050405020304" pitchFamily="18" charset="0"/>
                <a:cs typeface="Times New Roman" panose="02020603050405020304" pitchFamily="18" charset="0"/>
              </a:rPr>
              <a:t>hoặc</a:t>
            </a:r>
            <a:r>
              <a:rPr lang="en-US" sz="2800" b="1" smtClean="0">
                <a:solidFill>
                  <a:srgbClr val="FF0000"/>
                </a:solidFill>
                <a:latin typeface="Times New Roman" panose="02020603050405020304" pitchFamily="18" charset="0"/>
                <a:cs typeface="Times New Roman" panose="02020603050405020304" pitchFamily="18" charset="0"/>
              </a:rPr>
              <a:t> </a:t>
            </a:r>
            <a:r>
              <a:rPr lang="vi-VN" sz="2800" b="1" u="sng" smtClean="0">
                <a:solidFill>
                  <a:srgbClr val="FF0000"/>
                </a:solidFill>
                <a:latin typeface="Times New Roman" panose="02020603050405020304" pitchFamily="18" charset="0"/>
                <a:cs typeface="Times New Roman" panose="02020603050405020304" pitchFamily="18" charset="0"/>
              </a:rPr>
              <a:t>oxide.</a:t>
            </a:r>
            <a:endParaRPr lang="en-US" sz="2800" b="1" u="sng">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 Box 113"/>
              <p:cNvSpPr txBox="1">
                <a:spLocks noChangeArrowheads="1"/>
              </p:cNvSpPr>
              <p:nvPr/>
            </p:nvSpPr>
            <p:spPr bwMode="auto">
              <a:xfrm>
                <a:off x="1576265" y="3766647"/>
                <a:ext cx="5684506" cy="599902"/>
              </a:xfrm>
              <a:prstGeom prst="rect">
                <a:avLst/>
              </a:prstGeom>
              <a:noFill/>
              <a:ln>
                <a:noFill/>
              </a:ln>
              <a:effectLst/>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txBody>
              <a:bodyPr wrap="square" lIns="68574" tIns="34287" rIns="68574" bIns="34287" anchor="b">
                <a:spAutoFit/>
              </a:bodyPr>
              <a:lstStyle/>
              <a:p>
                <a:pPr>
                  <a:lnSpc>
                    <a:spcPct val="90000"/>
                  </a:lnSpc>
                  <a:spcBef>
                    <a:spcPct val="20000"/>
                  </a:spcBef>
                </a:pPr>
                <a:r>
                  <a:rPr lang="vi-VN" sz="2800" b="1" smtClean="0">
                    <a:solidFill>
                      <a:schemeClr val="tx2"/>
                    </a:solidFill>
                    <a:effectLst>
                      <a:outerShdw blurRad="38100" dist="38100" dir="2700000" algn="tl">
                        <a:srgbClr val="C0C0C0"/>
                      </a:outerShdw>
                    </a:effectLst>
                    <a:latin typeface=".VnTime" panose="020B7200000000000000" pitchFamily="34" charset="0"/>
                  </a:rPr>
                  <a:t>  </a:t>
                </a:r>
                <a:r>
                  <a:rPr lang="vi-VN" sz="2800" b="1">
                    <a:solidFill>
                      <a:srgbClr val="0000FF"/>
                    </a:solidFill>
                    <a:latin typeface="Times New Roman" panose="02020603050405020304" pitchFamily="18" charset="0"/>
                    <a:cs typeface="Times New Roman" panose="02020603050405020304" pitchFamily="18" charset="0"/>
                  </a:rPr>
                  <a:t>2Al </a:t>
                </a:r>
                <a:r>
                  <a:rPr lang="vi-VN" sz="2800" b="1" smtClean="0">
                    <a:solidFill>
                      <a:srgbClr val="0000FF"/>
                    </a:solidFill>
                    <a:latin typeface="Times New Roman" panose="02020603050405020304" pitchFamily="18" charset="0"/>
                    <a:cs typeface="Times New Roman" panose="02020603050405020304" pitchFamily="18" charset="0"/>
                  </a:rPr>
                  <a:t>    +    </a:t>
                </a:r>
                <a:r>
                  <a:rPr lang="vi-VN" sz="2800" b="1">
                    <a:solidFill>
                      <a:srgbClr val="0000FF"/>
                    </a:solidFill>
                    <a:latin typeface="Times New Roman" panose="02020603050405020304" pitchFamily="18" charset="0"/>
                    <a:cs typeface="Times New Roman" panose="02020603050405020304" pitchFamily="18" charset="0"/>
                  </a:rPr>
                  <a:t>3S</a:t>
                </a:r>
                <a14:m>
                  <m:oMath xmlns:m="http://schemas.openxmlformats.org/officeDocument/2006/math">
                    <m:r>
                      <a:rPr lang="vi-VN" sz="2800" b="1">
                        <a:solidFill>
                          <a:srgbClr val="0000FF"/>
                        </a:solidFill>
                        <a:latin typeface="Cambria Math" panose="02040503050406030204" pitchFamily="18" charset="0"/>
                        <a:cs typeface="Times New Roman" panose="02020603050405020304" pitchFamily="18" charset="0"/>
                      </a:rPr>
                      <m:t> </m:t>
                    </m:r>
                    <m:r>
                      <a:rPr lang="vi-VN" sz="2800" b="1" i="0" smtClean="0">
                        <a:solidFill>
                          <a:srgbClr val="0000FF"/>
                        </a:solidFill>
                        <a:latin typeface="Cambria Math" panose="02040503050406030204" pitchFamily="18" charset="0"/>
                        <a:cs typeface="Times New Roman" panose="02020603050405020304" pitchFamily="18" charset="0"/>
                      </a:rPr>
                      <m:t> </m:t>
                    </m:r>
                    <m:groupChr>
                      <m:groupChrPr>
                        <m:chr m:val="→"/>
                        <m:vertJc m:val="bot"/>
                        <m:ctrlPr>
                          <a:rPr lang="vi-VN" sz="2800" b="1" i="1">
                            <a:solidFill>
                              <a:srgbClr val="0000FF"/>
                            </a:solidFill>
                            <a:latin typeface="Cambria Math" panose="02040503050406030204" pitchFamily="18" charset="0"/>
                            <a:cs typeface="Times New Roman" panose="02020603050405020304" pitchFamily="18" charset="0"/>
                          </a:rPr>
                        </m:ctrlPr>
                      </m:groupChrPr>
                      <m:e>
                        <m:r>
                          <m:rPr>
                            <m:brk m:alnAt="2"/>
                          </m:rPr>
                          <a:rPr lang="vi-VN" sz="2800" b="1" i="1">
                            <a:solidFill>
                              <a:srgbClr val="0000FF"/>
                            </a:solidFill>
                            <a:latin typeface="Cambria Math" panose="02040503050406030204" pitchFamily="18" charset="0"/>
                            <a:cs typeface="Times New Roman" panose="02020603050405020304" pitchFamily="18" charset="0"/>
                          </a:rPr>
                          <m:t>𝐭</m:t>
                        </m:r>
                        <m:r>
                          <a:rPr lang="vi-VN" sz="2800" b="1">
                            <a:solidFill>
                              <a:srgbClr val="0000FF"/>
                            </a:solidFill>
                            <a:latin typeface="Cambria Math" panose="02040503050406030204" pitchFamily="18" charset="0"/>
                            <a:cs typeface="Times New Roman" panose="02020603050405020304" pitchFamily="18" charset="0"/>
                          </a:rPr>
                          <m:t>°</m:t>
                        </m:r>
                      </m:e>
                    </m:groupChr>
                  </m:oMath>
                </a14:m>
                <a:r>
                  <a:rPr lang="vi-VN" sz="2800" b="1">
                    <a:solidFill>
                      <a:srgbClr val="0000FF"/>
                    </a:solidFill>
                    <a:latin typeface="Times New Roman" panose="02020603050405020304" pitchFamily="18" charset="0"/>
                    <a:cs typeface="Times New Roman" panose="02020603050405020304" pitchFamily="18" charset="0"/>
                  </a:rPr>
                  <a:t> </a:t>
                </a:r>
                <a:r>
                  <a:rPr lang="vi-VN" sz="2800" b="1" smtClean="0">
                    <a:solidFill>
                      <a:srgbClr val="0000FF"/>
                    </a:solidFill>
                    <a:latin typeface="Times New Roman" panose="02020603050405020304" pitchFamily="18" charset="0"/>
                    <a:cs typeface="Times New Roman" panose="02020603050405020304" pitchFamily="18" charset="0"/>
                  </a:rPr>
                  <a:t>  Al</a:t>
                </a:r>
                <a:r>
                  <a:rPr lang="vi-VN" sz="1600" b="1" smtClean="0">
                    <a:solidFill>
                      <a:srgbClr val="0000FF"/>
                    </a:solidFill>
                    <a:latin typeface="Times New Roman" panose="02020603050405020304" pitchFamily="18" charset="0"/>
                    <a:cs typeface="Times New Roman" panose="02020603050405020304" pitchFamily="18" charset="0"/>
                  </a:rPr>
                  <a:t>2</a:t>
                </a:r>
                <a:r>
                  <a:rPr lang="vi-VN" sz="2800" b="1" smtClean="0">
                    <a:solidFill>
                      <a:srgbClr val="0000FF"/>
                    </a:solidFill>
                    <a:latin typeface="Times New Roman" panose="02020603050405020304" pitchFamily="18" charset="0"/>
                    <a:cs typeface="Times New Roman" panose="02020603050405020304" pitchFamily="18" charset="0"/>
                  </a:rPr>
                  <a:t>S</a:t>
                </a:r>
                <a:r>
                  <a:rPr lang="vi-VN" sz="1600" b="1" smtClean="0">
                    <a:solidFill>
                      <a:srgbClr val="0000FF"/>
                    </a:solidFill>
                    <a:latin typeface="Times New Roman" panose="02020603050405020304" pitchFamily="18" charset="0"/>
                    <a:cs typeface="Times New Roman" panose="02020603050405020304" pitchFamily="18" charset="0"/>
                  </a:rPr>
                  <a:t>3</a:t>
                </a:r>
                <a:r>
                  <a:rPr lang="en-US" sz="2800" b="1" smtClean="0">
                    <a:solidFill>
                      <a:srgbClr val="0000FF"/>
                    </a:solidFill>
                    <a:latin typeface="Times New Roman" panose="02020603050405020304" pitchFamily="18" charset="0"/>
                    <a:cs typeface="Times New Roman" panose="02020603050405020304" pitchFamily="18" charset="0"/>
                  </a:rPr>
                  <a:t> </a:t>
                </a:r>
                <a:endParaRPr lang="en-US" sz="28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14" name="Text Box 113"/>
              <p:cNvSpPr txBox="1">
                <a:spLocks noRot="1" noChangeAspect="1" noMove="1" noResize="1" noEditPoints="1" noAdjustHandles="1" noChangeArrowheads="1" noChangeShapeType="1" noTextEdit="1"/>
              </p:cNvSpPr>
              <p:nvPr/>
            </p:nvSpPr>
            <p:spPr bwMode="auto">
              <a:xfrm>
                <a:off x="1576265" y="3766647"/>
                <a:ext cx="5684506" cy="599902"/>
              </a:xfrm>
              <a:prstGeom prst="rect">
                <a:avLst/>
              </a:prstGeom>
              <a:blipFill rotWithShape="0">
                <a:blip r:embed="rId3"/>
                <a:stretch>
                  <a:fillRect b="-29592"/>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SG">
                    <a:noFill/>
                  </a:rPr>
                  <a:t> </a:t>
                </a:r>
              </a:p>
            </p:txBody>
          </p:sp>
        </mc:Fallback>
      </mc:AlternateContent>
    </p:spTree>
    <p:extLst>
      <p:ext uri="{BB962C8B-B14F-4D97-AF65-F5344CB8AC3E}">
        <p14:creationId xmlns:p14="http://schemas.microsoft.com/office/powerpoint/2010/main" val="311015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ppt_x</p:attrName>
                                        </p:attrNameLst>
                                      </p:cBhvr>
                                      <p:tavLst>
                                        <p:tav tm="0">
                                          <p:val>
                                            <p:strVal val="#ppt_x+#ppt_w*1.125000"/>
                                          </p:val>
                                        </p:tav>
                                        <p:tav tm="100000">
                                          <p:val>
                                            <p:strVal val="#ppt_x"/>
                                          </p:val>
                                        </p:tav>
                                      </p:tavLst>
                                    </p:anim>
                                    <p:animEffect transition="in" filter="wipe(left)">
                                      <p:cBhvr>
                                        <p:cTn id="8" dur="1000"/>
                                        <p:tgtEl>
                                          <p:spTgt spid="3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p:tgtEl>
                                          <p:spTgt spid="36"/>
                                        </p:tgtEl>
                                        <p:attrNameLst>
                                          <p:attrName>ppt_x</p:attrName>
                                        </p:attrNameLst>
                                      </p:cBhvr>
                                      <p:tavLst>
                                        <p:tav tm="0">
                                          <p:val>
                                            <p:strVal val="#ppt_x+#ppt_w*1.125000"/>
                                          </p:val>
                                        </p:tav>
                                        <p:tav tm="100000">
                                          <p:val>
                                            <p:strVal val="#ppt_x"/>
                                          </p:val>
                                        </p:tav>
                                      </p:tavLst>
                                    </p:anim>
                                    <p:animEffect transition="in" filter="wipe(left)">
                                      <p:cBhvr>
                                        <p:cTn id="12" dur="1000"/>
                                        <p:tgtEl>
                                          <p:spTgt spid="36"/>
                                        </p:tgtEl>
                                      </p:cBhvr>
                                    </p:animEffect>
                                  </p:childTnLst>
                                </p:cTn>
                              </p:par>
                              <p:par>
                                <p:cTn id="13" presetID="12" presetClass="entr" presetSubtype="2" fill="hold" grpId="0" nodeType="withEffect">
                                  <p:stCondLst>
                                    <p:cond delay="10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p:tgtEl>
                                          <p:spTgt spid="35"/>
                                        </p:tgtEl>
                                        <p:attrNameLst>
                                          <p:attrName>ppt_x</p:attrName>
                                        </p:attrNameLst>
                                      </p:cBhvr>
                                      <p:tavLst>
                                        <p:tav tm="0">
                                          <p:val>
                                            <p:strVal val="#ppt_x+#ppt_w*1.125000"/>
                                          </p:val>
                                        </p:tav>
                                        <p:tav tm="100000">
                                          <p:val>
                                            <p:strVal val="#ppt_x"/>
                                          </p:val>
                                        </p:tav>
                                      </p:tavLst>
                                    </p:anim>
                                    <p:animEffect transition="in" filter="wipe(left)">
                                      <p:cBhvr>
                                        <p:cTn id="16" dur="1000"/>
                                        <p:tgtEl>
                                          <p:spTgt spid="35"/>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p:tgtEl>
                                          <p:spTgt spid="23"/>
                                        </p:tgtEl>
                                        <p:attrNameLst>
                                          <p:attrName>ppt_x</p:attrName>
                                        </p:attrNameLst>
                                      </p:cBhvr>
                                      <p:tavLst>
                                        <p:tav tm="0">
                                          <p:val>
                                            <p:strVal val="#ppt_x-#ppt_w*1.125000"/>
                                          </p:val>
                                        </p:tav>
                                        <p:tav tm="100000">
                                          <p:val>
                                            <p:strVal val="#ppt_x"/>
                                          </p:val>
                                        </p:tav>
                                      </p:tavLst>
                                    </p:anim>
                                    <p:animEffect transition="in" filter="wipe(right)">
                                      <p:cBhvr>
                                        <p:cTn id="21" dur="1000"/>
                                        <p:tgtEl>
                                          <p:spTgt spid="23"/>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1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6" grpId="0" animBg="1"/>
      <p:bldP spid="37" grpId="0" animBg="1"/>
      <p:bldP spid="22" grpId="0"/>
      <p:bldP spid="28" grpId="0"/>
      <p:bldP spid="18" grpId="0"/>
      <p:bldP spid="2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4">
            <a:extLst>
              <a:ext uri="{FF2B5EF4-FFF2-40B4-BE49-F238E27FC236}">
                <a16:creationId xmlns:a16="http://schemas.microsoft.com/office/drawing/2014/main" xmlns="" id="{2FF80291-4181-D1C0-A022-1AB196BDCF6A}"/>
              </a:ext>
            </a:extLst>
          </p:cNvPr>
          <p:cNvGrpSpPr>
            <a:grpSpLocks/>
          </p:cNvGrpSpPr>
          <p:nvPr/>
        </p:nvGrpSpPr>
        <p:grpSpPr bwMode="auto">
          <a:xfrm>
            <a:off x="108155" y="1442439"/>
            <a:ext cx="8973500" cy="5415561"/>
            <a:chOff x="263" y="2345"/>
            <a:chExt cx="2256" cy="1880"/>
          </a:xfrm>
        </p:grpSpPr>
        <p:pic>
          <p:nvPicPr>
            <p:cNvPr id="5" name="Picture 25">
              <a:extLst>
                <a:ext uri="{FF2B5EF4-FFF2-40B4-BE49-F238E27FC236}">
                  <a16:creationId xmlns:a16="http://schemas.microsoft.com/office/drawing/2014/main" xmlns="" id="{23C5E7BC-127C-AD3E-724F-B950AB73E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 y="2345"/>
              <a:ext cx="2256" cy="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
              <a:extLst>
                <a:ext uri="{FF2B5EF4-FFF2-40B4-BE49-F238E27FC236}">
                  <a16:creationId xmlns:a16="http://schemas.microsoft.com/office/drawing/2014/main" xmlns="" id="{8BE61C04-918A-2954-2757-394D519686B7}"/>
                </a:ext>
              </a:extLst>
            </p:cNvPr>
            <p:cNvSpPr txBox="1">
              <a:spLocks noChangeArrowheads="1"/>
            </p:cNvSpPr>
            <p:nvPr/>
          </p:nvSpPr>
          <p:spPr bwMode="auto">
            <a:xfrm>
              <a:off x="263" y="2410"/>
              <a:ext cx="1487"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smtClean="0">
                  <a:solidFill>
                    <a:srgbClr val="FF3300"/>
                  </a:solidFill>
                  <a:latin typeface="Times New Roman" panose="02020603050405020304" pitchFamily="18" charset="0"/>
                </a:rPr>
                <a:t>HOẠT ĐỘNG</a:t>
              </a:r>
              <a:r>
                <a:rPr lang="en-US" altLang="en-US" b="1" smtClean="0">
                  <a:solidFill>
                    <a:srgbClr val="FF3300"/>
                  </a:solidFill>
                  <a:latin typeface="Times New Roman" panose="02020603050405020304" pitchFamily="18" charset="0"/>
                </a:rPr>
                <a:t> </a:t>
              </a:r>
              <a:r>
                <a:rPr lang="en-US" altLang="en-US" b="1">
                  <a:solidFill>
                    <a:srgbClr val="FF3300"/>
                  </a:solidFill>
                  <a:latin typeface="Times New Roman" panose="02020603050405020304" pitchFamily="18" charset="0"/>
                </a:rPr>
                <a:t>NHÓM</a:t>
              </a:r>
            </a:p>
          </p:txBody>
        </p:sp>
      </p:grpSp>
      <p:sp>
        <p:nvSpPr>
          <p:cNvPr id="8"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1295400" y="152400"/>
            <a:ext cx="6190416" cy="61443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9"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1262743" y="152400"/>
            <a:ext cx="5904445" cy="53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3086"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TÍNH CHẤT HÓA HỌC</a:t>
            </a:r>
            <a:endPar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280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8600"/>
            <a:ext cx="8091056" cy="461665"/>
          </a:xfrm>
          <a:prstGeom prst="rect">
            <a:avLst/>
          </a:prstGeom>
          <a:solidFill>
            <a:schemeClr val="bg1"/>
          </a:solidFill>
          <a:ln>
            <a:solidFill>
              <a:schemeClr val="accent1"/>
            </a:solidFill>
          </a:ln>
        </p:spPr>
        <p:txBody>
          <a:bodyPr wrap="square" rtlCol="0">
            <a:spAutoFit/>
          </a:bodyPr>
          <a:lstStyle/>
          <a:p>
            <a:pPr algn="ctr"/>
            <a:r>
              <a:rPr lang="en-US" sz="2400" b="1">
                <a:solidFill>
                  <a:srgbClr val="FF0000"/>
                </a:solidFill>
                <a:latin typeface="Times New Roman" pitchFamily="18" charset="0"/>
                <a:cs typeface="Times New Roman" pitchFamily="18" charset="0"/>
              </a:rPr>
              <a:t>TRÒ </a:t>
            </a:r>
            <a:r>
              <a:rPr lang="en-US" sz="2400" b="1" smtClean="0">
                <a:solidFill>
                  <a:srgbClr val="FF0000"/>
                </a:solidFill>
                <a:latin typeface="Times New Roman" pitchFamily="18" charset="0"/>
                <a:cs typeface="Times New Roman" pitchFamily="18" charset="0"/>
              </a:rPr>
              <a:t>CHƠI:</a:t>
            </a:r>
            <a:r>
              <a:rPr lang="vi-VN" sz="2400" b="1" smtClean="0">
                <a:solidFill>
                  <a:srgbClr val="FF0000"/>
                </a:solidFill>
                <a:latin typeface="Times New Roman" pitchFamily="18" charset="0"/>
                <a:cs typeface="Times New Roman" pitchFamily="18" charset="0"/>
              </a:rPr>
              <a:t> LẬT MẢNH GHÉP</a:t>
            </a:r>
            <a:endParaRPr lang="en-US" sz="2400" b="1">
              <a:solidFill>
                <a:srgbClr val="FF0000"/>
              </a:solidFill>
              <a:latin typeface="Times New Roman" pitchFamily="18" charset="0"/>
              <a:cs typeface="Times New Roman" pitchFamily="18" charset="0"/>
            </a:endParaRPr>
          </a:p>
        </p:txBody>
      </p:sp>
      <p:sp>
        <p:nvSpPr>
          <p:cNvPr id="6" name="Rectangle 5"/>
          <p:cNvSpPr/>
          <p:nvPr/>
        </p:nvSpPr>
        <p:spPr>
          <a:xfrm>
            <a:off x="2514600" y="1066799"/>
            <a:ext cx="2636196" cy="240898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1</a:t>
            </a:r>
          </a:p>
        </p:txBody>
      </p:sp>
      <p:sp>
        <p:nvSpPr>
          <p:cNvPr id="7" name="Rectangle 6"/>
          <p:cNvSpPr/>
          <p:nvPr/>
        </p:nvSpPr>
        <p:spPr>
          <a:xfrm>
            <a:off x="5139910" y="1066799"/>
            <a:ext cx="2667000" cy="240898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a:latin typeface="Times New Roman" pitchFamily="18" charset="0"/>
                <a:cs typeface="Times New Roman" pitchFamily="18" charset="0"/>
              </a:rPr>
              <a:t>2</a:t>
            </a:r>
          </a:p>
        </p:txBody>
      </p:sp>
      <p:sp>
        <p:nvSpPr>
          <p:cNvPr id="8" name="Rectangle 7"/>
          <p:cNvSpPr/>
          <p:nvPr/>
        </p:nvSpPr>
        <p:spPr>
          <a:xfrm>
            <a:off x="2514600" y="3488113"/>
            <a:ext cx="2654030" cy="276028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a:latin typeface="Times New Roman" pitchFamily="18" charset="0"/>
                <a:cs typeface="Times New Roman" pitchFamily="18" charset="0"/>
              </a:rPr>
              <a:t>3</a:t>
            </a:r>
          </a:p>
        </p:txBody>
      </p:sp>
      <p:sp>
        <p:nvSpPr>
          <p:cNvPr id="9" name="Rectangle 8"/>
          <p:cNvSpPr/>
          <p:nvPr/>
        </p:nvSpPr>
        <p:spPr>
          <a:xfrm>
            <a:off x="5139910" y="3475786"/>
            <a:ext cx="2667000" cy="2760287"/>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a:latin typeface="Times New Roman" pitchFamily="18" charset="0"/>
                <a:cs typeface="Times New Roman" pitchFamily="18" charset="0"/>
              </a:rPr>
              <a:t>4</a:t>
            </a:r>
          </a:p>
        </p:txBody>
      </p:sp>
    </p:spTree>
    <p:extLst>
      <p:ext uri="{BB962C8B-B14F-4D97-AF65-F5344CB8AC3E}">
        <p14:creationId xmlns:p14="http://schemas.microsoft.com/office/powerpoint/2010/main" val="36926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2.22222E-6 1.85185E-6 L 2.22222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withEffect">
                                  <p:stCondLst>
                                    <p:cond delay="0"/>
                                  </p:stCondLst>
                                  <p:childTnLst>
                                    <p:animRot by="120000">
                                      <p:cBhvr>
                                        <p:cTn id="33" dur="100" fill="hold">
                                          <p:stCondLst>
                                            <p:cond delay="0"/>
                                          </p:stCondLst>
                                        </p:cTn>
                                        <p:tgtEl>
                                          <p:spTgt spid="8"/>
                                        </p:tgtEl>
                                        <p:attrNameLst>
                                          <p:attrName>r</p:attrName>
                                        </p:attrNameLst>
                                      </p:cBhvr>
                                    </p:animRot>
                                    <p:animRot by="-240000">
                                      <p:cBhvr>
                                        <p:cTn id="34" dur="200" fill="hold">
                                          <p:stCondLst>
                                            <p:cond delay="200"/>
                                          </p:stCondLst>
                                        </p:cTn>
                                        <p:tgtEl>
                                          <p:spTgt spid="8"/>
                                        </p:tgtEl>
                                        <p:attrNameLst>
                                          <p:attrName>r</p:attrName>
                                        </p:attrNameLst>
                                      </p:cBhvr>
                                    </p:animRot>
                                    <p:animRot by="240000">
                                      <p:cBhvr>
                                        <p:cTn id="35" dur="200" fill="hold">
                                          <p:stCondLst>
                                            <p:cond delay="400"/>
                                          </p:stCondLst>
                                        </p:cTn>
                                        <p:tgtEl>
                                          <p:spTgt spid="8"/>
                                        </p:tgtEl>
                                        <p:attrNameLst>
                                          <p:attrName>r</p:attrName>
                                        </p:attrNameLst>
                                      </p:cBhvr>
                                    </p:animRot>
                                    <p:animRot by="-240000">
                                      <p:cBhvr>
                                        <p:cTn id="36" dur="200" fill="hold">
                                          <p:stCondLst>
                                            <p:cond delay="600"/>
                                          </p:stCondLst>
                                        </p:cTn>
                                        <p:tgtEl>
                                          <p:spTgt spid="8"/>
                                        </p:tgtEl>
                                        <p:attrNameLst>
                                          <p:attrName>r</p:attrName>
                                        </p:attrNameLst>
                                      </p:cBhvr>
                                    </p:animRot>
                                    <p:animRot by="120000">
                                      <p:cBhvr>
                                        <p:cTn id="37"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4"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0" y="609600"/>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105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 NGHIỆM</a:t>
              </a:r>
            </a:p>
          </p:txBody>
        </p:sp>
      </p:grpSp>
      <p:sp>
        <p:nvSpPr>
          <p:cNvPr id="3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1295400" y="830103"/>
            <a:ext cx="9818914"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dụng  với dung dịch acid (</a:t>
            </a:r>
            <a:r>
              <a:rPr lang="en-US"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dd</a:t>
            </a: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HCl)</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725365" y="1518316"/>
            <a:ext cx="6788725" cy="58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bước tiến hành thí nghiệm</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762000" y="2230625"/>
            <a:ext cx="96774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1: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Đeo găng tay vào trước khi làm thí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1371600" y="2978456"/>
            <a:ext cx="102870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2:</a:t>
            </a:r>
            <a:r>
              <a:rPr lang="vi-VN" altLang="en-US"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Gắp lá Aluminium cho vào ống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0" y="3768898"/>
            <a:ext cx="10591800" cy="11572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 ống nhỏ giọt lấy 2 – 3ml dung dịch HCl</a:t>
            </a:r>
          </a:p>
          <a:p>
            <a:pPr>
              <a:lnSpc>
                <a:spcPct val="107000"/>
              </a:lnSpc>
              <a:spcBef>
                <a:spcPct val="0"/>
              </a:spcBef>
              <a:spcAft>
                <a:spcPts val="610"/>
              </a:spcAft>
              <a:buNone/>
            </a:pP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vào ống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0" y="4821444"/>
            <a:ext cx="105918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 sát và nhận xét hiện tượng</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358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P spid="9" grpId="0"/>
      <p:bldP spid="10" grpId="0"/>
      <p:bldP spid="11" grpId="0"/>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4A43CED6-AF8E-4B38-B076-AB99ABB2A8C1}"/>
              </a:ext>
            </a:extLst>
          </p:cNvPr>
          <p:cNvSpPr/>
          <p:nvPr/>
        </p:nvSpPr>
        <p:spPr>
          <a:xfrm>
            <a:off x="28734" y="1676451"/>
            <a:ext cx="9115266" cy="5105349"/>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5" name="Rectangle 34">
            <a:extLst>
              <a:ext uri="{FF2B5EF4-FFF2-40B4-BE49-F238E27FC236}">
                <a16:creationId xmlns="" xmlns:a16="http://schemas.microsoft.com/office/drawing/2014/main" id="{3F5C6A5F-F1F0-4CCC-B90A-46F4F86E394A}"/>
              </a:ext>
            </a:extLst>
          </p:cNvPr>
          <p:cNvSpPr/>
          <p:nvPr/>
        </p:nvSpPr>
        <p:spPr>
          <a:xfrm>
            <a:off x="0" y="1271893"/>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6" name="Parallelogram 35">
            <a:extLst>
              <a:ext uri="{FF2B5EF4-FFF2-40B4-BE49-F238E27FC236}">
                <a16:creationId xmlns="" xmlns:a16="http://schemas.microsoft.com/office/drawing/2014/main" id="{9EF7E31F-7C4E-4E7B-BB5A-23AC3EAC1B7C}"/>
              </a:ext>
            </a:extLst>
          </p:cNvPr>
          <p:cNvSpPr/>
          <p:nvPr/>
        </p:nvSpPr>
        <p:spPr>
          <a:xfrm>
            <a:off x="4267200" y="1114919"/>
            <a:ext cx="5529942" cy="461774"/>
          </a:xfrm>
          <a:prstGeom prst="parallelogram">
            <a:avLst>
              <a:gd name="adj" fmla="val 29800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7" name="Parallelogram 36">
            <a:extLst>
              <a:ext uri="{FF2B5EF4-FFF2-40B4-BE49-F238E27FC236}">
                <a16:creationId xmlns="" xmlns:a16="http://schemas.microsoft.com/office/drawing/2014/main" id="{379282F4-D476-47B9-B71A-2254ADF7D547}"/>
              </a:ext>
            </a:extLst>
          </p:cNvPr>
          <p:cNvSpPr/>
          <p:nvPr/>
        </p:nvSpPr>
        <p:spPr>
          <a:xfrm>
            <a:off x="5907314" y="967093"/>
            <a:ext cx="3672114" cy="147827"/>
          </a:xfrm>
          <a:prstGeom prst="parallelogram">
            <a:avLst>
              <a:gd name="adj" fmla="val 298006"/>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22" name="TextBox 3">
            <a:extLst>
              <a:ext uri="{FF2B5EF4-FFF2-40B4-BE49-F238E27FC236}">
                <a16:creationId xmlns="" xmlns:a16="http://schemas.microsoft.com/office/drawing/2014/main" id="{95F759E3-27CE-4418-903F-FB39197E41E4}"/>
              </a:ext>
            </a:extLst>
          </p:cNvPr>
          <p:cNvSpPr txBox="1">
            <a:spLocks noChangeArrowheads="1"/>
          </p:cNvSpPr>
          <p:nvPr/>
        </p:nvSpPr>
        <p:spPr bwMode="auto">
          <a:xfrm>
            <a:off x="199961" y="2695144"/>
            <a:ext cx="5598450" cy="55335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sz="2000" b="1" smtClean="0">
                <a:latin typeface="Times New Roman" panose="02020603050405020304" pitchFamily="18" charset="0"/>
                <a:cs typeface="Times New Roman" panose="02020603050405020304" pitchFamily="18" charset="0"/>
              </a:rPr>
              <a:t>- </a:t>
            </a:r>
            <a:r>
              <a:rPr lang="vi-VN" altLang="en-US" sz="2800" b="1" smtClean="0">
                <a:latin typeface="Times New Roman" panose="02020603050405020304" pitchFamily="18" charset="0"/>
                <a:cs typeface="Times New Roman" panose="02020603050405020304" pitchFamily="18" charset="0"/>
              </a:rPr>
              <a:t>PTHH: </a:t>
            </a: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3">
            <a:extLst>
              <a:ext uri="{FF2B5EF4-FFF2-40B4-BE49-F238E27FC236}">
                <a16:creationId xmlns="" xmlns:a16="http://schemas.microsoft.com/office/drawing/2014/main" id="{C5D4F6EF-2AE8-4B9D-92A8-DE9266645063}"/>
              </a:ext>
            </a:extLst>
          </p:cNvPr>
          <p:cNvSpPr txBox="1">
            <a:spLocks noChangeArrowheads="1"/>
          </p:cNvSpPr>
          <p:nvPr/>
        </p:nvSpPr>
        <p:spPr bwMode="auto">
          <a:xfrm>
            <a:off x="135427" y="1814882"/>
            <a:ext cx="8692887" cy="52322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0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Aluminium tan dần, có bọt khí không màu thoát ra. </a:t>
            </a:r>
            <a:endParaRPr lang="en-US" sz="28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1C8497B4-B94F-4E28-BBA6-2500753C8AF0}"/>
              </a:ext>
            </a:extLst>
          </p:cNvPr>
          <p:cNvGrpSpPr/>
          <p:nvPr/>
        </p:nvGrpSpPr>
        <p:grpSpPr>
          <a:xfrm>
            <a:off x="135427" y="1013186"/>
            <a:ext cx="2536098" cy="506292"/>
            <a:chOff x="4191000" y="2975430"/>
            <a:chExt cx="6604000" cy="886010"/>
          </a:xfrm>
        </p:grpSpPr>
        <p:sp>
          <p:nvSpPr>
            <p:cNvPr id="24" name="Rectangle 31">
              <a:extLst>
                <a:ext uri="{FF2B5EF4-FFF2-40B4-BE49-F238E27FC236}">
                  <a16:creationId xmlns="" xmlns:a16="http://schemas.microsoft.com/office/drawing/2014/main" id="{490D35AA-029F-4CA2-880D-5B151C6A902A}"/>
                </a:ext>
              </a:extLst>
            </p:cNvPr>
            <p:cNvSpPr>
              <a:spLocks noChangeArrowheads="1"/>
            </p:cNvSpPr>
            <p:nvPr/>
          </p:nvSpPr>
          <p:spPr bwMode="gray">
            <a:xfrm>
              <a:off x="4191000" y="2975430"/>
              <a:ext cx="6604000" cy="808104"/>
            </a:xfrm>
            <a:prstGeom prst="rect">
              <a:avLst/>
            </a:prstGeom>
            <a:solidFill>
              <a:srgbClr val="008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25" name="TextBox 3">
              <a:extLst>
                <a:ext uri="{FF2B5EF4-FFF2-40B4-BE49-F238E27FC236}">
                  <a16:creationId xmlns="" xmlns:a16="http://schemas.microsoft.com/office/drawing/2014/main" id="{26B35260-8BE1-42CE-AA4B-53BCB11D3061}"/>
                </a:ext>
              </a:extLst>
            </p:cNvPr>
            <p:cNvSpPr txBox="1">
              <a:spLocks noChangeArrowheads="1"/>
            </p:cNvSpPr>
            <p:nvPr/>
          </p:nvSpPr>
          <p:spPr bwMode="auto">
            <a:xfrm>
              <a:off x="4571999" y="2975430"/>
              <a:ext cx="5968999" cy="8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 TƯỢNG</a:t>
              </a:r>
            </a:p>
          </p:txBody>
        </p:sp>
      </p:grpSp>
      <p:sp>
        <p:nvSpPr>
          <p:cNvPr id="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068731" y="321628"/>
            <a:ext cx="6543915" cy="50629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 XÉT VÀ KẾT LUẬN THÍ NGHIỆM</a:t>
            </a:r>
          </a:p>
        </p:txBody>
      </p:sp>
      <p:sp>
        <p:nvSpPr>
          <p:cNvPr id="20" name="Text Box 113"/>
          <p:cNvSpPr txBox="1">
            <a:spLocks noChangeArrowheads="1"/>
          </p:cNvSpPr>
          <p:nvPr/>
        </p:nvSpPr>
        <p:spPr bwMode="auto">
          <a:xfrm>
            <a:off x="-10886" y="5339170"/>
            <a:ext cx="11232887" cy="86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8574" tIns="34287" rIns="68574" bIns="34287" anchor="b">
            <a:spAutoFit/>
          </a:bodyPr>
          <a:lstStyle/>
          <a:p>
            <a:r>
              <a:rPr lang="vi-VN" sz="2400" b="1" smtClean="0">
                <a:solidFill>
                  <a:srgbClr val="FF0000"/>
                </a:solidFill>
                <a:latin typeface="Times New Roman" panose="02020603050405020304" pitchFamily="18" charset="0"/>
                <a:cs typeface="Times New Roman" panose="02020603050405020304" pitchFamily="18" charset="0"/>
              </a:rPr>
              <a:t>Kết Luận: Aluminium + dd </a:t>
            </a:r>
            <a:r>
              <a:rPr lang="vi-VN" sz="2400" b="1">
                <a:solidFill>
                  <a:srgbClr val="FF0000"/>
                </a:solidFill>
                <a:latin typeface="Times New Roman" panose="02020603050405020304" pitchFamily="18" charset="0"/>
                <a:cs typeface="Times New Roman" panose="02020603050405020304" pitchFamily="18" charset="0"/>
              </a:rPr>
              <a:t>acid( HCl, H</a:t>
            </a:r>
            <a:r>
              <a:rPr lang="vi-VN" sz="1200" b="1">
                <a:solidFill>
                  <a:srgbClr val="FF0000"/>
                </a:solidFill>
                <a:latin typeface="Times New Roman" panose="02020603050405020304" pitchFamily="18" charset="0"/>
                <a:cs typeface="Times New Roman" panose="02020603050405020304" pitchFamily="18" charset="0"/>
              </a:rPr>
              <a:t>2</a:t>
            </a:r>
            <a:r>
              <a:rPr lang="vi-VN" sz="2400" b="1">
                <a:solidFill>
                  <a:srgbClr val="FF0000"/>
                </a:solidFill>
                <a:latin typeface="Times New Roman" panose="02020603050405020304" pitchFamily="18" charset="0"/>
                <a:cs typeface="Times New Roman" panose="02020603050405020304" pitchFamily="18" charset="0"/>
              </a:rPr>
              <a:t>SO</a:t>
            </a:r>
            <a:r>
              <a:rPr lang="vi-VN" sz="1200" b="1">
                <a:solidFill>
                  <a:srgbClr val="FF0000"/>
                </a:solidFill>
                <a:latin typeface="Times New Roman" panose="02020603050405020304" pitchFamily="18" charset="0"/>
                <a:cs typeface="Times New Roman" panose="02020603050405020304" pitchFamily="18" charset="0"/>
              </a:rPr>
              <a:t>4</a:t>
            </a:r>
            <a:r>
              <a:rPr lang="vi-VN" sz="2400" b="1">
                <a:solidFill>
                  <a:srgbClr val="FF0000"/>
                </a:solidFill>
                <a:latin typeface="Times New Roman" panose="02020603050405020304" pitchFamily="18" charset="0"/>
                <a:cs typeface="Times New Roman" panose="02020603050405020304" pitchFamily="18" charset="0"/>
              </a:rPr>
              <a:t> loãng</a:t>
            </a:r>
            <a:r>
              <a:rPr lang="vi-VN" sz="2400" b="1" smtClean="0">
                <a:solidFill>
                  <a:srgbClr val="FF0000"/>
                </a:solidFill>
                <a:latin typeface="Times New Roman" panose="02020603050405020304" pitchFamily="18" charset="0"/>
                <a:cs typeface="Times New Roman" panose="02020603050405020304" pitchFamily="18" charset="0"/>
              </a:rPr>
              <a:t>...)</a:t>
            </a:r>
            <a:r>
              <a:rPr lang="vi-VN" sz="2400" b="1">
                <a:solidFill>
                  <a:srgbClr val="FF0000"/>
                </a:solidFill>
                <a:latin typeface="Times New Roman" panose="02020603050405020304" pitchFamily="18" charset="0"/>
                <a:cs typeface="Times New Roman" panose="02020603050405020304" pitchFamily="18" charset="0"/>
              </a:rPr>
              <a:t> =&gt; Muối + H</a:t>
            </a:r>
            <a:r>
              <a:rPr lang="vi-VN" sz="1200" b="1">
                <a:solidFill>
                  <a:srgbClr val="FF0000"/>
                </a:solidFill>
                <a:latin typeface="Times New Roman" panose="02020603050405020304" pitchFamily="18" charset="0"/>
                <a:cs typeface="Times New Roman" panose="02020603050405020304" pitchFamily="18" charset="0"/>
              </a:rPr>
              <a:t>2</a:t>
            </a:r>
            <a:r>
              <a:rPr lang="vi-VN" sz="2400" b="1">
                <a:solidFill>
                  <a:srgbClr val="FF0000"/>
                </a:solidFill>
                <a:latin typeface="Times New Roman" panose="02020603050405020304" pitchFamily="18" charset="0"/>
                <a:cs typeface="Times New Roman" panose="02020603050405020304" pitchFamily="18" charset="0"/>
              </a:rPr>
              <a:t>         </a:t>
            </a:r>
            <a:endParaRPr lang="en-SG" sz="2400" b="1">
              <a:solidFill>
                <a:srgbClr val="FF0000"/>
              </a:solidFill>
              <a:latin typeface="Times New Roman" panose="02020603050405020304" pitchFamily="18" charset="0"/>
              <a:cs typeface="Times New Roman" panose="02020603050405020304" pitchFamily="18" charset="0"/>
            </a:endParaRPr>
          </a:p>
          <a:p>
            <a:r>
              <a:rPr lang="vi-VN" sz="2800" b="1" smtClean="0">
                <a:solidFill>
                  <a:srgbClr val="FF0000"/>
                </a:solidFill>
                <a:latin typeface="Times New Roman" panose="02020603050405020304" pitchFamily="18" charset="0"/>
                <a:cs typeface="Times New Roman" panose="02020603050405020304" pitchFamily="18" charset="0"/>
              </a:rPr>
              <a:t> </a:t>
            </a:r>
          </a:p>
        </p:txBody>
      </p:sp>
      <p:sp>
        <p:nvSpPr>
          <p:cNvPr id="15" name="Content Placeholder 5"/>
          <p:cNvSpPr txBox="1">
            <a:spLocks/>
          </p:cNvSpPr>
          <p:nvPr/>
        </p:nvSpPr>
        <p:spPr>
          <a:xfrm>
            <a:off x="1647058" y="2695144"/>
            <a:ext cx="7402889" cy="2763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vi-VN" b="1">
                <a:solidFill>
                  <a:srgbClr val="0000FF"/>
                </a:solidFill>
                <a:latin typeface="Times New Roman" panose="02020603050405020304" pitchFamily="18" charset="0"/>
                <a:cs typeface="Times New Roman" panose="02020603050405020304" pitchFamily="18" charset="0"/>
              </a:rPr>
              <a:t>2Al(r)  +  6HCl(dd) → 2AlCl</a:t>
            </a:r>
            <a:r>
              <a:rPr lang="vi-VN" sz="1800" b="1">
                <a:solidFill>
                  <a:srgbClr val="0000FF"/>
                </a:solidFill>
                <a:latin typeface="Times New Roman" panose="02020603050405020304" pitchFamily="18" charset="0"/>
                <a:cs typeface="Times New Roman" panose="02020603050405020304" pitchFamily="18" charset="0"/>
              </a:rPr>
              <a:t>3</a:t>
            </a:r>
            <a:r>
              <a:rPr lang="vi-VN" b="1">
                <a:solidFill>
                  <a:srgbClr val="0000FF"/>
                </a:solidFill>
                <a:latin typeface="Times New Roman" panose="02020603050405020304" pitchFamily="18" charset="0"/>
                <a:cs typeface="Times New Roman" panose="02020603050405020304" pitchFamily="18" charset="0"/>
              </a:rPr>
              <a:t>(dd)  + 3H</a:t>
            </a:r>
            <a:r>
              <a:rPr lang="vi-VN" sz="1400" b="1">
                <a:solidFill>
                  <a:srgbClr val="0000FF"/>
                </a:solidFill>
                <a:latin typeface="Times New Roman" panose="02020603050405020304" pitchFamily="18" charset="0"/>
                <a:cs typeface="Times New Roman" panose="02020603050405020304" pitchFamily="18" charset="0"/>
              </a:rPr>
              <a:t>2</a:t>
            </a:r>
            <a:r>
              <a:rPr lang="vi-VN" b="1">
                <a:solidFill>
                  <a:srgbClr val="0000FF"/>
                </a:solidFill>
                <a:latin typeface="Times New Roman" panose="02020603050405020304" pitchFamily="18" charset="0"/>
                <a:cs typeface="Times New Roman" panose="02020603050405020304" pitchFamily="18" charset="0"/>
              </a:rPr>
              <a:t>(k)</a:t>
            </a:r>
          </a:p>
          <a:p>
            <a:pPr marL="0" indent="0">
              <a:lnSpc>
                <a:spcPct val="100000"/>
              </a:lnSpc>
              <a:buNone/>
            </a:pPr>
            <a:r>
              <a:rPr lang="vi-VN" b="1" baseline="-25000">
                <a:solidFill>
                  <a:srgbClr val="FF0000"/>
                </a:solidFill>
                <a:latin typeface="Times New Roman" panose="02020603050405020304" pitchFamily="18" charset="0"/>
                <a:cs typeface="Times New Roman" panose="02020603050405020304" pitchFamily="18" charset="0"/>
              </a:rPr>
              <a:t>Trắng </a:t>
            </a:r>
            <a:r>
              <a:rPr lang="vi-VN" b="1" baseline="-25000" smtClean="0">
                <a:solidFill>
                  <a:srgbClr val="FF0000"/>
                </a:solidFill>
                <a:latin typeface="Times New Roman" panose="02020603050405020304" pitchFamily="18" charset="0"/>
                <a:cs typeface="Times New Roman" panose="02020603050405020304" pitchFamily="18" charset="0"/>
              </a:rPr>
              <a:t>bạc      </a:t>
            </a:r>
            <a:r>
              <a:rPr lang="en-SG" b="1" baseline="-25000" smtClean="0">
                <a:solidFill>
                  <a:srgbClr val="FF0000"/>
                </a:solidFill>
                <a:latin typeface="Times New Roman" panose="02020603050405020304" pitchFamily="18" charset="0"/>
                <a:cs typeface="Times New Roman" panose="02020603050405020304" pitchFamily="18" charset="0"/>
              </a:rPr>
              <a:t>   </a:t>
            </a:r>
            <a:r>
              <a:rPr lang="vi-VN" b="1" baseline="-25000" smtClean="0">
                <a:solidFill>
                  <a:srgbClr val="FF0000"/>
                </a:solidFill>
                <a:latin typeface="Times New Roman" panose="02020603050405020304" pitchFamily="18" charset="0"/>
                <a:cs typeface="Times New Roman" panose="02020603050405020304" pitchFamily="18" charset="0"/>
              </a:rPr>
              <a:t>Không </a:t>
            </a:r>
            <a:r>
              <a:rPr lang="vi-VN" b="1" baseline="-25000">
                <a:solidFill>
                  <a:srgbClr val="FF0000"/>
                </a:solidFill>
                <a:latin typeface="Times New Roman" panose="02020603050405020304" pitchFamily="18" charset="0"/>
                <a:cs typeface="Times New Roman" panose="02020603050405020304" pitchFamily="18" charset="0"/>
              </a:rPr>
              <a:t>màu         </a:t>
            </a:r>
            <a:r>
              <a:rPr lang="vi-VN" b="1" baseline="-25000" smtClean="0">
                <a:solidFill>
                  <a:srgbClr val="FF0000"/>
                </a:solidFill>
                <a:latin typeface="Times New Roman" panose="02020603050405020304" pitchFamily="18" charset="0"/>
                <a:cs typeface="Times New Roman" panose="02020603050405020304" pitchFamily="18" charset="0"/>
              </a:rPr>
              <a:t>    Không </a:t>
            </a:r>
            <a:r>
              <a:rPr lang="vi-VN" b="1" baseline="-25000">
                <a:solidFill>
                  <a:srgbClr val="FF0000"/>
                </a:solidFill>
                <a:latin typeface="Times New Roman" panose="02020603050405020304" pitchFamily="18" charset="0"/>
                <a:cs typeface="Times New Roman" panose="02020603050405020304" pitchFamily="18" charset="0"/>
              </a:rPr>
              <a:t>màu         </a:t>
            </a:r>
            <a:r>
              <a:rPr lang="en-SG" b="1" baseline="-25000" smtClean="0">
                <a:solidFill>
                  <a:srgbClr val="FF0000"/>
                </a:solidFill>
                <a:latin typeface="Times New Roman" panose="02020603050405020304" pitchFamily="18" charset="0"/>
                <a:cs typeface="Times New Roman" panose="02020603050405020304" pitchFamily="18" charset="0"/>
              </a:rPr>
              <a:t>  </a:t>
            </a:r>
            <a:r>
              <a:rPr lang="vi-VN" b="1" baseline="-25000" smtClean="0">
                <a:solidFill>
                  <a:srgbClr val="FF0000"/>
                </a:solidFill>
                <a:latin typeface="Times New Roman" panose="02020603050405020304" pitchFamily="18" charset="0"/>
                <a:cs typeface="Times New Roman" panose="02020603050405020304" pitchFamily="18" charset="0"/>
              </a:rPr>
              <a:t> </a:t>
            </a:r>
            <a:r>
              <a:rPr lang="vi-VN" b="1" baseline="-25000">
                <a:solidFill>
                  <a:srgbClr val="FF0000"/>
                </a:solidFill>
                <a:latin typeface="Times New Roman" panose="02020603050405020304" pitchFamily="18" charset="0"/>
                <a:cs typeface="Times New Roman" panose="02020603050405020304" pitchFamily="18" charset="0"/>
              </a:rPr>
              <a:t>Không màu</a:t>
            </a:r>
          </a:p>
          <a:p>
            <a:pPr marL="0" indent="0">
              <a:lnSpc>
                <a:spcPct val="100000"/>
              </a:lnSpc>
              <a:buNone/>
            </a:pPr>
            <a:endParaRPr lang="vi-VN" sz="1800" b="1" baseline="-25000">
              <a:solidFill>
                <a:srgbClr val="FF0000"/>
              </a:solidFill>
              <a:latin typeface="Times New Roman" panose="02020603050405020304" pitchFamily="18" charset="0"/>
              <a:cs typeface="Times New Roman" panose="02020603050405020304" pitchFamily="18" charset="0"/>
            </a:endParaRPr>
          </a:p>
          <a:p>
            <a:pPr marL="0" indent="0">
              <a:lnSpc>
                <a:spcPct val="100000"/>
              </a:lnSpc>
              <a:buNone/>
            </a:pPr>
            <a:endParaRPr lang="vi-VN" sz="900">
              <a:solidFill>
                <a:srgbClr val="0000FF"/>
              </a:solidFill>
              <a:latin typeface="Times New Roman" panose="02020603050405020304" pitchFamily="18" charset="0"/>
              <a:cs typeface="Times New Roman" panose="02020603050405020304" pitchFamily="18" charset="0"/>
            </a:endParaRPr>
          </a:p>
          <a:p>
            <a:pPr marL="0" indent="0">
              <a:buNone/>
            </a:pPr>
            <a:endParaRPr lang="en-SG" sz="1500" b="1">
              <a:solidFill>
                <a:srgbClr val="FF0000"/>
              </a:solidFill>
            </a:endParaRPr>
          </a:p>
        </p:txBody>
      </p:sp>
      <p:sp>
        <p:nvSpPr>
          <p:cNvPr id="16" name="Rectangle 2">
            <a:extLst>
              <a:ext uri="{FF2B5EF4-FFF2-40B4-BE49-F238E27FC236}">
                <a16:creationId xmlns:a16="http://schemas.microsoft.com/office/drawing/2014/main" xmlns="" id="{A1A69C84-FE92-6B8A-BB8A-BF86D1B76991}"/>
              </a:ext>
            </a:extLst>
          </p:cNvPr>
          <p:cNvSpPr txBox="1">
            <a:spLocks noChangeArrowheads="1"/>
          </p:cNvSpPr>
          <p:nvPr/>
        </p:nvSpPr>
        <p:spPr bwMode="auto">
          <a:xfrm>
            <a:off x="1634483" y="4132948"/>
            <a:ext cx="667131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b="1">
                <a:solidFill>
                  <a:srgbClr val="0000FF"/>
                </a:solidFill>
                <a:latin typeface="Times New Roman" panose="02020603050405020304" pitchFamily="18" charset="0"/>
                <a:cs typeface="Times New Roman" panose="02020603050405020304" pitchFamily="18" charset="0"/>
              </a:rPr>
              <a:t>2Al + 3H</a:t>
            </a:r>
            <a:r>
              <a:rPr lang="vi-VN" sz="1200" b="1">
                <a:solidFill>
                  <a:srgbClr val="0000FF"/>
                </a:solidFill>
                <a:latin typeface="Times New Roman" panose="02020603050405020304" pitchFamily="18" charset="0"/>
                <a:cs typeface="Times New Roman" panose="02020603050405020304" pitchFamily="18" charset="0"/>
              </a:rPr>
              <a:t>2</a:t>
            </a:r>
            <a:r>
              <a:rPr lang="vi-VN" sz="2800" b="1">
                <a:solidFill>
                  <a:srgbClr val="0000FF"/>
                </a:solidFill>
                <a:latin typeface="Times New Roman" panose="02020603050405020304" pitchFamily="18" charset="0"/>
                <a:cs typeface="Times New Roman" panose="02020603050405020304" pitchFamily="18" charset="0"/>
              </a:rPr>
              <a:t>SO</a:t>
            </a:r>
            <a:r>
              <a:rPr lang="vi-VN" sz="1400" b="1">
                <a:solidFill>
                  <a:srgbClr val="0000FF"/>
                </a:solidFill>
                <a:latin typeface="Times New Roman" panose="02020603050405020304" pitchFamily="18" charset="0"/>
                <a:cs typeface="Times New Roman" panose="02020603050405020304" pitchFamily="18" charset="0"/>
              </a:rPr>
              <a:t>4</a:t>
            </a:r>
            <a:r>
              <a:rPr lang="vi-VN" sz="2800" b="1">
                <a:solidFill>
                  <a:srgbClr val="0000FF"/>
                </a:solidFill>
                <a:latin typeface="Times New Roman" panose="02020603050405020304" pitchFamily="18" charset="0"/>
                <a:cs typeface="Times New Roman" panose="02020603050405020304" pitchFamily="18" charset="0"/>
              </a:rPr>
              <a:t> loãng   → Al</a:t>
            </a:r>
            <a:r>
              <a:rPr lang="vi-VN" sz="1400" b="1">
                <a:solidFill>
                  <a:srgbClr val="0000FF"/>
                </a:solidFill>
                <a:latin typeface="Times New Roman" panose="02020603050405020304" pitchFamily="18" charset="0"/>
                <a:cs typeface="Times New Roman" panose="02020603050405020304" pitchFamily="18" charset="0"/>
              </a:rPr>
              <a:t>2</a:t>
            </a:r>
            <a:r>
              <a:rPr lang="vi-VN" sz="2800" b="1">
                <a:solidFill>
                  <a:srgbClr val="0000FF"/>
                </a:solidFill>
                <a:latin typeface="Times New Roman" panose="02020603050405020304" pitchFamily="18" charset="0"/>
                <a:cs typeface="Times New Roman" panose="02020603050405020304" pitchFamily="18" charset="0"/>
              </a:rPr>
              <a:t>(SO</a:t>
            </a:r>
            <a:r>
              <a:rPr lang="vi-VN" sz="1400" b="1">
                <a:solidFill>
                  <a:srgbClr val="0000FF"/>
                </a:solidFill>
                <a:latin typeface="Times New Roman" panose="02020603050405020304" pitchFamily="18" charset="0"/>
                <a:cs typeface="Times New Roman" panose="02020603050405020304" pitchFamily="18" charset="0"/>
              </a:rPr>
              <a:t>4</a:t>
            </a:r>
            <a:r>
              <a:rPr lang="vi-VN" sz="2800" b="1">
                <a:solidFill>
                  <a:srgbClr val="0000FF"/>
                </a:solidFill>
                <a:latin typeface="Times New Roman" panose="02020603050405020304" pitchFamily="18" charset="0"/>
                <a:cs typeface="Times New Roman" panose="02020603050405020304" pitchFamily="18" charset="0"/>
              </a:rPr>
              <a:t>)</a:t>
            </a:r>
            <a:r>
              <a:rPr lang="vi-VN" sz="1400" b="1">
                <a:solidFill>
                  <a:srgbClr val="0000FF"/>
                </a:solidFill>
                <a:latin typeface="Times New Roman" panose="02020603050405020304" pitchFamily="18" charset="0"/>
                <a:cs typeface="Times New Roman" panose="02020603050405020304" pitchFamily="18" charset="0"/>
              </a:rPr>
              <a:t>3</a:t>
            </a:r>
            <a:r>
              <a:rPr lang="vi-VN" sz="2800" b="1">
                <a:solidFill>
                  <a:srgbClr val="0000FF"/>
                </a:solidFill>
                <a:latin typeface="Times New Roman" panose="02020603050405020304" pitchFamily="18" charset="0"/>
                <a:cs typeface="Times New Roman" panose="02020603050405020304" pitchFamily="18" charset="0"/>
              </a:rPr>
              <a:t> + 3H</a:t>
            </a:r>
            <a:r>
              <a:rPr lang="vi-VN" sz="1400" b="1">
                <a:solidFill>
                  <a:srgbClr val="0000FF"/>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5429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ppt_x</p:attrName>
                                        </p:attrNameLst>
                                      </p:cBhvr>
                                      <p:tavLst>
                                        <p:tav tm="0">
                                          <p:val>
                                            <p:strVal val="#ppt_x+#ppt_w*1.125000"/>
                                          </p:val>
                                        </p:tav>
                                        <p:tav tm="100000">
                                          <p:val>
                                            <p:strVal val="#ppt_x"/>
                                          </p:val>
                                        </p:tav>
                                      </p:tavLst>
                                    </p:anim>
                                    <p:animEffect transition="in" filter="wipe(left)">
                                      <p:cBhvr>
                                        <p:cTn id="8" dur="1000"/>
                                        <p:tgtEl>
                                          <p:spTgt spid="3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p:tgtEl>
                                          <p:spTgt spid="36"/>
                                        </p:tgtEl>
                                        <p:attrNameLst>
                                          <p:attrName>ppt_x</p:attrName>
                                        </p:attrNameLst>
                                      </p:cBhvr>
                                      <p:tavLst>
                                        <p:tav tm="0">
                                          <p:val>
                                            <p:strVal val="#ppt_x+#ppt_w*1.125000"/>
                                          </p:val>
                                        </p:tav>
                                        <p:tav tm="100000">
                                          <p:val>
                                            <p:strVal val="#ppt_x"/>
                                          </p:val>
                                        </p:tav>
                                      </p:tavLst>
                                    </p:anim>
                                    <p:animEffect transition="in" filter="wipe(left)">
                                      <p:cBhvr>
                                        <p:cTn id="12" dur="1000"/>
                                        <p:tgtEl>
                                          <p:spTgt spid="36"/>
                                        </p:tgtEl>
                                      </p:cBhvr>
                                    </p:animEffect>
                                  </p:childTnLst>
                                </p:cTn>
                              </p:par>
                              <p:par>
                                <p:cTn id="13" presetID="12" presetClass="entr" presetSubtype="2" fill="hold" grpId="0" nodeType="withEffect">
                                  <p:stCondLst>
                                    <p:cond delay="10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p:tgtEl>
                                          <p:spTgt spid="35"/>
                                        </p:tgtEl>
                                        <p:attrNameLst>
                                          <p:attrName>ppt_x</p:attrName>
                                        </p:attrNameLst>
                                      </p:cBhvr>
                                      <p:tavLst>
                                        <p:tav tm="0">
                                          <p:val>
                                            <p:strVal val="#ppt_x+#ppt_w*1.125000"/>
                                          </p:val>
                                        </p:tav>
                                        <p:tav tm="100000">
                                          <p:val>
                                            <p:strVal val="#ppt_x"/>
                                          </p:val>
                                        </p:tav>
                                      </p:tavLst>
                                    </p:anim>
                                    <p:animEffect transition="in" filter="wipe(left)">
                                      <p:cBhvr>
                                        <p:cTn id="16" dur="1000"/>
                                        <p:tgtEl>
                                          <p:spTgt spid="35"/>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p:tgtEl>
                                          <p:spTgt spid="23"/>
                                        </p:tgtEl>
                                        <p:attrNameLst>
                                          <p:attrName>ppt_x</p:attrName>
                                        </p:attrNameLst>
                                      </p:cBhvr>
                                      <p:tavLst>
                                        <p:tav tm="0">
                                          <p:val>
                                            <p:strVal val="#ppt_x-#ppt_w*1.125000"/>
                                          </p:val>
                                        </p:tav>
                                        <p:tav tm="100000">
                                          <p:val>
                                            <p:strVal val="#ppt_x"/>
                                          </p:val>
                                        </p:tav>
                                      </p:tavLst>
                                    </p:anim>
                                    <p:animEffect transition="in" filter="wipe(right)">
                                      <p:cBhvr>
                                        <p:cTn id="21" dur="1000"/>
                                        <p:tgtEl>
                                          <p:spTgt spid="23"/>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1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6" grpId="0" animBg="1"/>
      <p:bldP spid="37" grpId="0" animBg="1"/>
      <p:bldP spid="22" grpId="0"/>
      <p:bldP spid="28" grpId="0"/>
      <p:bldP spid="20"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74223" y="2898868"/>
            <a:ext cx="83317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700">
                <a:solidFill>
                  <a:srgbClr val="006600"/>
                </a:solidFill>
                <a:latin typeface="Times New Roman" panose="02020603050405020304" pitchFamily="18" charset="0"/>
                <a:cs typeface="Times New Roman" panose="02020603050405020304" pitchFamily="18" charset="0"/>
              </a:rPr>
              <a:t>* </a:t>
            </a:r>
            <a:r>
              <a:rPr lang="en-US" sz="2700" b="1" u="sng">
                <a:solidFill>
                  <a:srgbClr val="006600"/>
                </a:solidFill>
                <a:latin typeface="Times New Roman" panose="02020603050405020304" pitchFamily="18" charset="0"/>
                <a:cs typeface="Times New Roman" panose="02020603050405020304" pitchFamily="18" charset="0"/>
              </a:rPr>
              <a:t>Chú ý:</a:t>
            </a:r>
            <a:r>
              <a:rPr lang="en-US" sz="2700">
                <a:solidFill>
                  <a:srgbClr val="FF0000"/>
                </a:solidFill>
                <a:latin typeface="Times New Roman" panose="02020603050405020304" pitchFamily="18" charset="0"/>
                <a:cs typeface="Times New Roman" panose="02020603050405020304" pitchFamily="18" charset="0"/>
              </a:rPr>
              <a:t> </a:t>
            </a:r>
            <a:r>
              <a:rPr lang="vi-VN" sz="2700" b="1">
                <a:solidFill>
                  <a:srgbClr val="FF0000"/>
                </a:solidFill>
                <a:latin typeface="Times New Roman" panose="02020603050405020304" pitchFamily="18" charset="0"/>
                <a:cs typeface="Times New Roman" panose="02020603050405020304" pitchFamily="18" charset="0"/>
              </a:rPr>
              <a:t>Aluminium </a:t>
            </a:r>
            <a:r>
              <a:rPr lang="en-US" sz="2700" b="1">
                <a:solidFill>
                  <a:srgbClr val="FF0000"/>
                </a:solidFill>
                <a:latin typeface="Times New Roman" panose="02020603050405020304" pitchFamily="18" charset="0"/>
                <a:cs typeface="Times New Roman" panose="02020603050405020304" pitchFamily="18" charset="0"/>
              </a:rPr>
              <a:t>không phản ứng  với H</a:t>
            </a:r>
            <a:r>
              <a:rPr lang="en-US" sz="2700" b="1" baseline="-25000">
                <a:solidFill>
                  <a:srgbClr val="FF0000"/>
                </a:solidFill>
                <a:latin typeface="Times New Roman" panose="02020603050405020304" pitchFamily="18" charset="0"/>
                <a:cs typeface="Times New Roman" panose="02020603050405020304" pitchFamily="18" charset="0"/>
              </a:rPr>
              <a:t>2</a:t>
            </a:r>
            <a:r>
              <a:rPr lang="en-US" sz="2700" b="1">
                <a:solidFill>
                  <a:srgbClr val="FF0000"/>
                </a:solidFill>
                <a:latin typeface="Times New Roman" panose="02020603050405020304" pitchFamily="18" charset="0"/>
                <a:cs typeface="Times New Roman" panose="02020603050405020304" pitchFamily="18" charset="0"/>
              </a:rPr>
              <a:t>SO</a:t>
            </a:r>
            <a:r>
              <a:rPr lang="en-US" sz="2700" b="1" baseline="-25000">
                <a:solidFill>
                  <a:srgbClr val="FF0000"/>
                </a:solidFill>
                <a:latin typeface="Times New Roman" panose="02020603050405020304" pitchFamily="18" charset="0"/>
                <a:cs typeface="Times New Roman" panose="02020603050405020304" pitchFamily="18" charset="0"/>
              </a:rPr>
              <a:t>4</a:t>
            </a:r>
            <a:r>
              <a:rPr lang="en-US" sz="2700" b="1">
                <a:solidFill>
                  <a:srgbClr val="FF0000"/>
                </a:solidFill>
                <a:latin typeface="Times New Roman" panose="02020603050405020304" pitchFamily="18" charset="0"/>
                <a:cs typeface="Times New Roman" panose="02020603050405020304" pitchFamily="18" charset="0"/>
              </a:rPr>
              <a:t> đặc, nguội và HNO</a:t>
            </a:r>
            <a:r>
              <a:rPr lang="en-US" sz="2700" b="1" baseline="-25000">
                <a:solidFill>
                  <a:srgbClr val="FF0000"/>
                </a:solidFill>
                <a:latin typeface="Times New Roman" panose="02020603050405020304" pitchFamily="18" charset="0"/>
                <a:cs typeface="Times New Roman" panose="02020603050405020304" pitchFamily="18" charset="0"/>
              </a:rPr>
              <a:t>3</a:t>
            </a:r>
            <a:r>
              <a:rPr lang="en-US" sz="2700" b="1">
                <a:solidFill>
                  <a:srgbClr val="FF0000"/>
                </a:solidFill>
                <a:latin typeface="Times New Roman" panose="02020603050405020304" pitchFamily="18" charset="0"/>
                <a:cs typeface="Times New Roman" panose="02020603050405020304" pitchFamily="18" charset="0"/>
              </a:rPr>
              <a:t> đặc, nguội.</a:t>
            </a:r>
          </a:p>
        </p:txBody>
      </p:sp>
      <p:sp>
        <p:nvSpPr>
          <p:cNvPr id="4" name="Rectangle 3"/>
          <p:cNvSpPr>
            <a:spLocks noChangeArrowheads="1"/>
          </p:cNvSpPr>
          <p:nvPr/>
        </p:nvSpPr>
        <p:spPr bwMode="auto">
          <a:xfrm>
            <a:off x="189689" y="976235"/>
            <a:ext cx="91196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400" b="1">
                <a:solidFill>
                  <a:schemeClr val="accent4">
                    <a:lumMod val="50000"/>
                  </a:schemeClr>
                </a:solidFill>
                <a:latin typeface="Times New Roman" panose="02020603050405020304" pitchFamily="18" charset="0"/>
                <a:cs typeface="Times New Roman" panose="02020603050405020304" pitchFamily="18" charset="0"/>
              </a:rPr>
              <a:t>Aluminium phản ứng với Acid H</a:t>
            </a:r>
            <a:r>
              <a:rPr lang="vi-VN" sz="1500" b="1">
                <a:solidFill>
                  <a:schemeClr val="accent4">
                    <a:lumMod val="50000"/>
                  </a:schemeClr>
                </a:solidFill>
                <a:latin typeface="Times New Roman" panose="02020603050405020304" pitchFamily="18" charset="0"/>
                <a:cs typeface="Times New Roman" panose="02020603050405020304" pitchFamily="18" charset="0"/>
              </a:rPr>
              <a:t>2</a:t>
            </a:r>
            <a:r>
              <a:rPr lang="vi-VN" sz="2400" b="1">
                <a:solidFill>
                  <a:schemeClr val="accent4">
                    <a:lumMod val="50000"/>
                  </a:schemeClr>
                </a:solidFill>
                <a:latin typeface="Times New Roman" panose="02020603050405020304" pitchFamily="18" charset="0"/>
                <a:cs typeface="Times New Roman" panose="02020603050405020304" pitchFamily="18" charset="0"/>
              </a:rPr>
              <a:t>SO</a:t>
            </a:r>
            <a:r>
              <a:rPr lang="vi-VN" sz="1500" b="1">
                <a:solidFill>
                  <a:schemeClr val="accent4">
                    <a:lumMod val="50000"/>
                  </a:schemeClr>
                </a:solidFill>
                <a:latin typeface="Times New Roman" panose="02020603050405020304" pitchFamily="18" charset="0"/>
                <a:cs typeface="Times New Roman" panose="02020603050405020304" pitchFamily="18" charset="0"/>
              </a:rPr>
              <a:t>4</a:t>
            </a:r>
            <a:r>
              <a:rPr lang="vi-VN" sz="2400" b="1">
                <a:solidFill>
                  <a:schemeClr val="accent4">
                    <a:lumMod val="50000"/>
                  </a:schemeClr>
                </a:solidFill>
                <a:latin typeface="Times New Roman" panose="02020603050405020304" pitchFamily="18" charset="0"/>
                <a:cs typeface="Times New Roman" panose="02020603050405020304" pitchFamily="18" charset="0"/>
              </a:rPr>
              <a:t> (đặc, nóng), HNO</a:t>
            </a:r>
            <a:r>
              <a:rPr lang="vi-VN" sz="1500" b="1">
                <a:solidFill>
                  <a:schemeClr val="accent4">
                    <a:lumMod val="50000"/>
                  </a:schemeClr>
                </a:solidFill>
                <a:latin typeface="Times New Roman" panose="02020603050405020304" pitchFamily="18" charset="0"/>
                <a:cs typeface="Times New Roman" panose="02020603050405020304" pitchFamily="18" charset="0"/>
              </a:rPr>
              <a:t>3</a:t>
            </a:r>
            <a:r>
              <a:rPr lang="vi-VN" sz="2400" b="1">
                <a:solidFill>
                  <a:schemeClr val="accent4">
                    <a:lumMod val="50000"/>
                  </a:schemeClr>
                </a:solidFill>
                <a:latin typeface="Times New Roman" panose="02020603050405020304" pitchFamily="18" charset="0"/>
                <a:cs typeface="Times New Roman" panose="02020603050405020304" pitchFamily="18" charset="0"/>
              </a:rPr>
              <a:t> (đặc, nóng) </a:t>
            </a:r>
            <a:endParaRPr lang="en-US" sz="2400" b="1">
              <a:solidFill>
                <a:schemeClr val="accent4">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a:spLocks noChangeArrowheads="1"/>
              </p:cNvSpPr>
              <p:nvPr/>
            </p:nvSpPr>
            <p:spPr bwMode="auto">
              <a:xfrm>
                <a:off x="415857" y="1864135"/>
                <a:ext cx="8018024" cy="5977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400" b="1" smtClean="0">
                    <a:solidFill>
                      <a:srgbClr val="FF0000"/>
                    </a:solidFill>
                    <a:latin typeface="Times New Roman" panose="02020603050405020304" pitchFamily="18" charset="0"/>
                    <a:cs typeface="Times New Roman" panose="02020603050405020304" pitchFamily="18" charset="0"/>
                  </a:rPr>
                  <a:t>2Al + 6H</a:t>
                </a:r>
                <a:r>
                  <a:rPr lang="vi-VN" b="1">
                    <a:solidFill>
                      <a:srgbClr val="FF0000"/>
                    </a:solidFill>
                    <a:latin typeface="Times New Roman" panose="02020603050405020304" pitchFamily="18" charset="0"/>
                    <a:cs typeface="Times New Roman" panose="02020603050405020304" pitchFamily="18" charset="0"/>
                  </a:rPr>
                  <a:t>2</a:t>
                </a:r>
                <a:r>
                  <a:rPr lang="vi-VN" sz="2400" b="1">
                    <a:solidFill>
                      <a:srgbClr val="FF0000"/>
                    </a:solidFill>
                    <a:latin typeface="Times New Roman" panose="02020603050405020304" pitchFamily="18" charset="0"/>
                    <a:cs typeface="Times New Roman" panose="02020603050405020304" pitchFamily="18" charset="0"/>
                  </a:rPr>
                  <a:t>SO</a:t>
                </a:r>
                <a:r>
                  <a:rPr lang="vi-VN" sz="1500" b="1">
                    <a:solidFill>
                      <a:srgbClr val="FF0000"/>
                    </a:solidFill>
                    <a:latin typeface="Times New Roman" panose="02020603050405020304" pitchFamily="18" charset="0"/>
                    <a:cs typeface="Times New Roman" panose="02020603050405020304" pitchFamily="18" charset="0"/>
                  </a:rPr>
                  <a:t>4</a:t>
                </a:r>
                <a:r>
                  <a:rPr lang="vi-VN" sz="2400" b="1">
                    <a:solidFill>
                      <a:srgbClr val="FF0000"/>
                    </a:solidFill>
                    <a:latin typeface="Times New Roman" panose="02020603050405020304" pitchFamily="18" charset="0"/>
                    <a:cs typeface="Times New Roman" panose="02020603050405020304" pitchFamily="18" charset="0"/>
                  </a:rPr>
                  <a:t> (đặc, nóng) </a:t>
                </a:r>
                <a14:m>
                  <m:oMath xmlns:m="http://schemas.openxmlformats.org/officeDocument/2006/math">
                    <m:r>
                      <a:rPr lang="vi-VN" sz="2400" b="1">
                        <a:solidFill>
                          <a:srgbClr val="FF0000"/>
                        </a:solidFill>
                        <a:latin typeface="Cambria Math" panose="02040503050406030204" pitchFamily="18" charset="0"/>
                        <a:cs typeface="Times New Roman" panose="02020603050405020304" pitchFamily="18" charset="0"/>
                      </a:rPr>
                      <m:t>  </m:t>
                    </m:r>
                    <m:groupChr>
                      <m:groupChrPr>
                        <m:chr m:val="→"/>
                        <m:vertJc m:val="bot"/>
                        <m:ctrlPr>
                          <a:rPr lang="vi-VN" sz="2400" b="1" i="1">
                            <a:solidFill>
                              <a:srgbClr val="FF0000"/>
                            </a:solidFill>
                            <a:latin typeface="Cambria Math" panose="02040503050406030204" pitchFamily="18" charset="0"/>
                            <a:cs typeface="Times New Roman" panose="02020603050405020304" pitchFamily="18" charset="0"/>
                          </a:rPr>
                        </m:ctrlPr>
                      </m:groupChrPr>
                      <m:e>
                        <m:r>
                          <m:rPr>
                            <m:brk m:alnAt="2"/>
                          </m:rPr>
                          <a:rPr lang="vi-VN" sz="2400" b="1" i="1">
                            <a:solidFill>
                              <a:srgbClr val="FF0000"/>
                            </a:solidFill>
                            <a:latin typeface="Cambria Math" panose="02040503050406030204" pitchFamily="18" charset="0"/>
                            <a:cs typeface="Times New Roman" panose="02020603050405020304" pitchFamily="18" charset="0"/>
                          </a:rPr>
                          <m:t>𝒕</m:t>
                        </m:r>
                        <m:r>
                          <a:rPr lang="vi-VN" sz="2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e>
                    </m:groupChr>
                  </m:oMath>
                </a14:m>
                <a:r>
                  <a:rPr lang="vi-VN" sz="2400" b="1">
                    <a:solidFill>
                      <a:srgbClr val="FF0000"/>
                    </a:solidFill>
                    <a:latin typeface="Times New Roman" panose="02020603050405020304" pitchFamily="18" charset="0"/>
                    <a:cs typeface="Times New Roman" panose="02020603050405020304" pitchFamily="18" charset="0"/>
                  </a:rPr>
                  <a:t>  Al</a:t>
                </a:r>
                <a:r>
                  <a:rPr lang="vi-VN" sz="1500" b="1">
                    <a:solidFill>
                      <a:srgbClr val="FF0000"/>
                    </a:solidFill>
                    <a:latin typeface="Times New Roman" panose="02020603050405020304" pitchFamily="18" charset="0"/>
                    <a:cs typeface="Times New Roman" panose="02020603050405020304" pitchFamily="18" charset="0"/>
                  </a:rPr>
                  <a:t>2</a:t>
                </a:r>
                <a:r>
                  <a:rPr lang="vi-VN" sz="2400" b="1">
                    <a:solidFill>
                      <a:srgbClr val="FF0000"/>
                    </a:solidFill>
                    <a:latin typeface="Times New Roman" panose="02020603050405020304" pitchFamily="18" charset="0"/>
                    <a:cs typeface="Times New Roman" panose="02020603050405020304" pitchFamily="18" charset="0"/>
                  </a:rPr>
                  <a:t>(SO</a:t>
                </a:r>
                <a:r>
                  <a:rPr lang="vi-VN" sz="1500" b="1">
                    <a:solidFill>
                      <a:srgbClr val="FF0000"/>
                    </a:solidFill>
                    <a:latin typeface="Times New Roman" panose="02020603050405020304" pitchFamily="18" charset="0"/>
                    <a:cs typeface="Times New Roman" panose="02020603050405020304" pitchFamily="18" charset="0"/>
                  </a:rPr>
                  <a:t>4</a:t>
                </a:r>
                <a:r>
                  <a:rPr lang="vi-VN" sz="2400" b="1">
                    <a:solidFill>
                      <a:srgbClr val="FF0000"/>
                    </a:solidFill>
                    <a:latin typeface="Times New Roman" panose="02020603050405020304" pitchFamily="18" charset="0"/>
                    <a:cs typeface="Times New Roman" panose="02020603050405020304" pitchFamily="18" charset="0"/>
                  </a:rPr>
                  <a:t>)</a:t>
                </a:r>
                <a:r>
                  <a:rPr lang="vi-VN" sz="1500" b="1">
                    <a:solidFill>
                      <a:srgbClr val="FF0000"/>
                    </a:solidFill>
                    <a:latin typeface="Times New Roman" panose="02020603050405020304" pitchFamily="18" charset="0"/>
                    <a:cs typeface="Times New Roman" panose="02020603050405020304" pitchFamily="18" charset="0"/>
                  </a:rPr>
                  <a:t>3</a:t>
                </a:r>
                <a:r>
                  <a:rPr lang="vi-VN" sz="2400" b="1">
                    <a:solidFill>
                      <a:srgbClr val="FF0000"/>
                    </a:solidFill>
                    <a:latin typeface="Times New Roman" panose="02020603050405020304" pitchFamily="18" charset="0"/>
                    <a:cs typeface="Times New Roman" panose="02020603050405020304" pitchFamily="18" charset="0"/>
                  </a:rPr>
                  <a:t> + 3SO</a:t>
                </a:r>
                <a:r>
                  <a:rPr lang="vi-VN" sz="1500" b="1">
                    <a:solidFill>
                      <a:srgbClr val="FF0000"/>
                    </a:solidFill>
                    <a:latin typeface="Times New Roman" panose="02020603050405020304" pitchFamily="18" charset="0"/>
                    <a:cs typeface="Times New Roman" panose="02020603050405020304" pitchFamily="18" charset="0"/>
                  </a:rPr>
                  <a:t>2</a:t>
                </a:r>
                <a:r>
                  <a:rPr lang="vi-VN" sz="2400" b="1">
                    <a:solidFill>
                      <a:srgbClr val="FF0000"/>
                    </a:solidFill>
                    <a:latin typeface="Times New Roman" panose="02020603050405020304" pitchFamily="18" charset="0"/>
                    <a:cs typeface="Times New Roman" panose="02020603050405020304" pitchFamily="18" charset="0"/>
                  </a:rPr>
                  <a:t> + 6H</a:t>
                </a:r>
                <a:r>
                  <a:rPr lang="vi-VN" sz="1500" b="1">
                    <a:solidFill>
                      <a:srgbClr val="FF0000"/>
                    </a:solidFill>
                    <a:latin typeface="Times New Roman" panose="02020603050405020304" pitchFamily="18" charset="0"/>
                    <a:cs typeface="Times New Roman" panose="02020603050405020304" pitchFamily="18" charset="0"/>
                  </a:rPr>
                  <a:t>2</a:t>
                </a:r>
                <a:r>
                  <a:rPr lang="vi-VN" sz="2400" b="1">
                    <a:solidFill>
                      <a:srgbClr val="FF0000"/>
                    </a:solidFill>
                    <a:latin typeface="Times New Roman" panose="02020603050405020304" pitchFamily="18" charset="0"/>
                    <a:cs typeface="Times New Roman" panose="02020603050405020304" pitchFamily="18" charset="0"/>
                  </a:rPr>
                  <a:t>O</a:t>
                </a:r>
                <a:r>
                  <a:rPr lang="vi-VN" sz="1350" b="1">
                    <a:solidFill>
                      <a:srgbClr val="FF0000"/>
                    </a:solidFill>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 </a:t>
                </a:r>
                <a:endParaRPr lang="en-US" sz="24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bwMode="auto">
              <a:xfrm>
                <a:off x="415857" y="1864135"/>
                <a:ext cx="8018024" cy="597728"/>
              </a:xfrm>
              <a:prstGeom prst="rect">
                <a:avLst/>
              </a:prstGeom>
              <a:blipFill rotWithShape="0">
                <a:blip r:embed="rId3"/>
                <a:stretch>
                  <a:fillRect l="-1140" b="-224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G">
                    <a:noFill/>
                  </a:rPr>
                  <a:t> </a:t>
                </a:r>
              </a:p>
            </p:txBody>
          </p:sp>
        </mc:Fallback>
      </mc:AlternateContent>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360533"/>
            <a:ext cx="4038600"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36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0" y="609600"/>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105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 NGHIỆM</a:t>
              </a:r>
            </a:p>
          </p:txBody>
        </p:sp>
      </p:grpSp>
      <p:sp>
        <p:nvSpPr>
          <p:cNvPr id="3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609600" y="957786"/>
            <a:ext cx="9133114"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Tác dụng  với dung dịch muối (</a:t>
            </a:r>
            <a:r>
              <a:rPr lang="en-US"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dd </a:t>
            </a: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CuCl</a:t>
            </a:r>
            <a:r>
              <a:rPr lang="vi-VN" altLang="en-US" sz="1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533400" y="1597396"/>
            <a:ext cx="6788725"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bước tiến hành thí nghiệm</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762000" y="2230625"/>
            <a:ext cx="96774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1: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Đeo găng tay vào trước khi làm thí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1371600" y="2978456"/>
            <a:ext cx="102870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2:</a:t>
            </a:r>
            <a:r>
              <a:rPr lang="vi-VN" altLang="en-US"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Gắp lá Aluminium cho vào ống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0" y="3768898"/>
            <a:ext cx="10591800" cy="11261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 ống nhỏ giọt lấy 2 – 3ml dung dịch CuCl</a:t>
            </a:r>
            <a:r>
              <a:rPr lang="vi-VN" altLang="en-US" sz="1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p>
          <a:p>
            <a:pPr>
              <a:lnSpc>
                <a:spcPct val="107000"/>
              </a:lnSpc>
              <a:spcBef>
                <a:spcPct val="0"/>
              </a:spcBef>
              <a:spcAft>
                <a:spcPts val="610"/>
              </a:spcAft>
              <a:buNone/>
            </a:pP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vào ống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0" y="4821444"/>
            <a:ext cx="105918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 sát và nhận xét hiện tượng</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906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P spid="9" grpId="0"/>
      <p:bldP spid="10" grpId="0"/>
      <p:bldP spid="11" grpId="0"/>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4A43CED6-AF8E-4B38-B076-AB99ABB2A8C1}"/>
              </a:ext>
            </a:extLst>
          </p:cNvPr>
          <p:cNvSpPr/>
          <p:nvPr/>
        </p:nvSpPr>
        <p:spPr>
          <a:xfrm>
            <a:off x="39620" y="1473385"/>
            <a:ext cx="9115266" cy="5384616"/>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5" name="Rectangle 34">
            <a:extLst>
              <a:ext uri="{FF2B5EF4-FFF2-40B4-BE49-F238E27FC236}">
                <a16:creationId xmlns="" xmlns:a16="http://schemas.microsoft.com/office/drawing/2014/main" id="{3F5C6A5F-F1F0-4CCC-B90A-46F4F86E394A}"/>
              </a:ext>
            </a:extLst>
          </p:cNvPr>
          <p:cNvSpPr/>
          <p:nvPr/>
        </p:nvSpPr>
        <p:spPr>
          <a:xfrm>
            <a:off x="10886" y="1204649"/>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6" name="Parallelogram 35">
            <a:extLst>
              <a:ext uri="{FF2B5EF4-FFF2-40B4-BE49-F238E27FC236}">
                <a16:creationId xmlns="" xmlns:a16="http://schemas.microsoft.com/office/drawing/2014/main" id="{9EF7E31F-7C4E-4E7B-BB5A-23AC3EAC1B7C}"/>
              </a:ext>
            </a:extLst>
          </p:cNvPr>
          <p:cNvSpPr/>
          <p:nvPr/>
        </p:nvSpPr>
        <p:spPr>
          <a:xfrm>
            <a:off x="4267200" y="1114919"/>
            <a:ext cx="5529942" cy="461774"/>
          </a:xfrm>
          <a:prstGeom prst="parallelogram">
            <a:avLst>
              <a:gd name="adj" fmla="val 29800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7" name="Parallelogram 36">
            <a:extLst>
              <a:ext uri="{FF2B5EF4-FFF2-40B4-BE49-F238E27FC236}">
                <a16:creationId xmlns="" xmlns:a16="http://schemas.microsoft.com/office/drawing/2014/main" id="{379282F4-D476-47B9-B71A-2254ADF7D547}"/>
              </a:ext>
            </a:extLst>
          </p:cNvPr>
          <p:cNvSpPr/>
          <p:nvPr/>
        </p:nvSpPr>
        <p:spPr>
          <a:xfrm>
            <a:off x="5907314" y="967093"/>
            <a:ext cx="3672114" cy="147827"/>
          </a:xfrm>
          <a:prstGeom prst="parallelogram">
            <a:avLst>
              <a:gd name="adj" fmla="val 298006"/>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22" name="TextBox 3">
            <a:extLst>
              <a:ext uri="{FF2B5EF4-FFF2-40B4-BE49-F238E27FC236}">
                <a16:creationId xmlns="" xmlns:a16="http://schemas.microsoft.com/office/drawing/2014/main" id="{95F759E3-27CE-4418-903F-FB39197E41E4}"/>
              </a:ext>
            </a:extLst>
          </p:cNvPr>
          <p:cNvSpPr txBox="1">
            <a:spLocks noChangeArrowheads="1"/>
          </p:cNvSpPr>
          <p:nvPr/>
        </p:nvSpPr>
        <p:spPr bwMode="auto">
          <a:xfrm>
            <a:off x="199961" y="2695144"/>
            <a:ext cx="5598450" cy="55335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sz="2000" b="1" smtClean="0">
                <a:latin typeface="Times New Roman" panose="02020603050405020304" pitchFamily="18" charset="0"/>
                <a:cs typeface="Times New Roman" panose="02020603050405020304" pitchFamily="18" charset="0"/>
              </a:rPr>
              <a:t>- </a:t>
            </a:r>
            <a:r>
              <a:rPr lang="vi-VN" altLang="en-US" sz="2800" b="1" smtClean="0">
                <a:latin typeface="Times New Roman" panose="02020603050405020304" pitchFamily="18" charset="0"/>
                <a:cs typeface="Times New Roman" panose="02020603050405020304" pitchFamily="18" charset="0"/>
              </a:rPr>
              <a:t>PTHH: </a:t>
            </a: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3">
            <a:extLst>
              <a:ext uri="{FF2B5EF4-FFF2-40B4-BE49-F238E27FC236}">
                <a16:creationId xmlns="" xmlns:a16="http://schemas.microsoft.com/office/drawing/2014/main" id="{C5D4F6EF-2AE8-4B9D-92A8-DE9266645063}"/>
              </a:ext>
            </a:extLst>
          </p:cNvPr>
          <p:cNvSpPr txBox="1">
            <a:spLocks noChangeArrowheads="1"/>
          </p:cNvSpPr>
          <p:nvPr/>
        </p:nvSpPr>
        <p:spPr bwMode="auto">
          <a:xfrm>
            <a:off x="199962" y="1501301"/>
            <a:ext cx="9042010" cy="405649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FontTx/>
              <a:buChar char="-"/>
            </a:pPr>
            <a:r>
              <a:rPr lang="vi-VN" sz="2800" b="1" smtClean="0">
                <a:latin typeface="Times New Roman" panose="02020603050405020304" pitchFamily="18" charset="0"/>
                <a:cs typeface="Times New Roman" panose="02020603050405020304" pitchFamily="18" charset="0"/>
              </a:rPr>
              <a:t>Có chất rắn màu đỏ bám ngoài dây Aluminium. </a:t>
            </a:r>
          </a:p>
          <a:p>
            <a:pPr marL="457200" indent="-457200" algn="just">
              <a:buFontTx/>
              <a:buChar char="-"/>
            </a:pPr>
            <a:r>
              <a:rPr lang="vi-VN" sz="2800" b="1" smtClean="0">
                <a:latin typeface="Times New Roman" panose="02020603050405020304" pitchFamily="18" charset="0"/>
                <a:cs typeface="Times New Roman" panose="02020603050405020304" pitchFamily="18" charset="0"/>
              </a:rPr>
              <a:t>Aluminium tan dần, màu xanh lam của dung dịch muối nhạt dần.</a:t>
            </a:r>
          </a:p>
          <a:p>
            <a:pPr algn="just">
              <a:buNone/>
            </a:pPr>
            <a:endParaRPr lang="vi-VN" sz="2800" b="1" smtClean="0">
              <a:latin typeface="Times New Roman" panose="02020603050405020304" pitchFamily="18" charset="0"/>
              <a:cs typeface="Times New Roman" panose="02020603050405020304" pitchFamily="18" charset="0"/>
            </a:endParaRPr>
          </a:p>
          <a:p>
            <a:pPr algn="just">
              <a:buNone/>
            </a:pPr>
            <a:endParaRPr lang="vi-VN" sz="2800" b="1" smtClean="0">
              <a:latin typeface="Times New Roman" panose="02020603050405020304" pitchFamily="18" charset="0"/>
              <a:cs typeface="Times New Roman" panose="02020603050405020304" pitchFamily="18" charset="0"/>
            </a:endParaRPr>
          </a:p>
          <a:p>
            <a:pPr algn="just">
              <a:buNone/>
            </a:pPr>
            <a:endParaRPr lang="vi-VN" sz="2800" b="1" smtClean="0">
              <a:latin typeface="Times New Roman" panose="02020603050405020304" pitchFamily="18" charset="0"/>
              <a:cs typeface="Times New Roman" panose="02020603050405020304" pitchFamily="18" charset="0"/>
            </a:endParaRPr>
          </a:p>
          <a:p>
            <a:pPr algn="just">
              <a:buNone/>
            </a:pPr>
            <a:endParaRPr lang="vi-VN" sz="2800" b="1" smtClean="0">
              <a:latin typeface="Times New Roman" panose="02020603050405020304" pitchFamily="18" charset="0"/>
              <a:cs typeface="Times New Roman" panose="02020603050405020304" pitchFamily="18" charset="0"/>
            </a:endParaRPr>
          </a:p>
          <a:p>
            <a:pPr algn="just">
              <a:buNone/>
            </a:pPr>
            <a:r>
              <a:rPr lang="vi-VN" sz="2800" b="1"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1C8497B4-B94F-4E28-BBA6-2500753C8AF0}"/>
              </a:ext>
            </a:extLst>
          </p:cNvPr>
          <p:cNvGrpSpPr/>
          <p:nvPr/>
        </p:nvGrpSpPr>
        <p:grpSpPr>
          <a:xfrm>
            <a:off x="60398" y="651218"/>
            <a:ext cx="2536098" cy="520270"/>
            <a:chOff x="4319929" y="2683095"/>
            <a:chExt cx="6604000" cy="910472"/>
          </a:xfrm>
        </p:grpSpPr>
        <p:sp>
          <p:nvSpPr>
            <p:cNvPr id="24" name="Rectangle 31">
              <a:extLst>
                <a:ext uri="{FF2B5EF4-FFF2-40B4-BE49-F238E27FC236}">
                  <a16:creationId xmlns="" xmlns:a16="http://schemas.microsoft.com/office/drawing/2014/main" id="{490D35AA-029F-4CA2-880D-5B151C6A902A}"/>
                </a:ext>
              </a:extLst>
            </p:cNvPr>
            <p:cNvSpPr>
              <a:spLocks noChangeArrowheads="1"/>
            </p:cNvSpPr>
            <p:nvPr/>
          </p:nvSpPr>
          <p:spPr bwMode="gray">
            <a:xfrm>
              <a:off x="4319929" y="2785463"/>
              <a:ext cx="6604000" cy="808104"/>
            </a:xfrm>
            <a:prstGeom prst="rect">
              <a:avLst/>
            </a:prstGeom>
            <a:solidFill>
              <a:srgbClr val="008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25" name="TextBox 3">
              <a:extLst>
                <a:ext uri="{FF2B5EF4-FFF2-40B4-BE49-F238E27FC236}">
                  <a16:creationId xmlns="" xmlns:a16="http://schemas.microsoft.com/office/drawing/2014/main" id="{26B35260-8BE1-42CE-AA4B-53BCB11D3061}"/>
                </a:ext>
              </a:extLst>
            </p:cNvPr>
            <p:cNvSpPr txBox="1">
              <a:spLocks noChangeArrowheads="1"/>
            </p:cNvSpPr>
            <p:nvPr/>
          </p:nvSpPr>
          <p:spPr bwMode="auto">
            <a:xfrm>
              <a:off x="4637430" y="2683095"/>
              <a:ext cx="5968999" cy="8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 TƯỢNG</a:t>
              </a:r>
            </a:p>
          </p:txBody>
        </p:sp>
      </p:grpSp>
      <p:sp>
        <p:nvSpPr>
          <p:cNvPr id="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126738" y="144927"/>
            <a:ext cx="6543915" cy="50629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 XÉT VÀ KẾT LUẬN THÍ NGHIỆM</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604EFC0C-5D02-3451-C719-90D181202D0B}"/>
                  </a:ext>
                </a:extLst>
              </p:cNvPr>
              <p:cNvSpPr txBox="1"/>
              <p:nvPr/>
            </p:nvSpPr>
            <p:spPr>
              <a:xfrm>
                <a:off x="1371600" y="3355921"/>
                <a:ext cx="6858000" cy="904863"/>
              </a:xfrm>
              <a:prstGeom prst="rect">
                <a:avLst/>
              </a:prstGeom>
              <a:noFill/>
            </p:spPr>
            <p:txBody>
              <a:bodyPr wrap="square" rtlCol="0">
                <a:spAutoFit/>
              </a:bodyPr>
              <a:lstStyle/>
              <a:p>
                <a:pPr>
                  <a:spcBef>
                    <a:spcPct val="20000"/>
                  </a:spcBef>
                  <a:defRPr/>
                </a:pPr>
                <a:r>
                  <a:rPr lang="vi-VN" sz="2400" b="1">
                    <a:solidFill>
                      <a:srgbClr val="0000FF"/>
                    </a:solidFill>
                    <a:latin typeface="Times New Roman" panose="02020603050405020304" pitchFamily="18" charset="0"/>
                    <a:cs typeface="Times New Roman" panose="02020603050405020304" pitchFamily="18" charset="0"/>
                  </a:rPr>
                  <a:t>2Al (r)+ </a:t>
                </a:r>
                <a:r>
                  <a:rPr lang="vi-VN" sz="2400" b="1" smtClean="0">
                    <a:solidFill>
                      <a:srgbClr val="0000FF"/>
                    </a:solidFill>
                    <a:latin typeface="Times New Roman" panose="02020603050405020304" pitchFamily="18" charset="0"/>
                    <a:cs typeface="Times New Roman" panose="02020603050405020304" pitchFamily="18" charset="0"/>
                  </a:rPr>
                  <a:t>     3CuCl</a:t>
                </a:r>
                <a:r>
                  <a:rPr lang="vi-VN" sz="1400" b="1" smtClean="0">
                    <a:solidFill>
                      <a:srgbClr val="0000FF"/>
                    </a:solidFill>
                    <a:latin typeface="Times New Roman" panose="02020603050405020304" pitchFamily="18" charset="0"/>
                    <a:cs typeface="Times New Roman" panose="02020603050405020304" pitchFamily="18" charset="0"/>
                  </a:rPr>
                  <a:t>2</a:t>
                </a:r>
                <a:r>
                  <a:rPr lang="vi-VN" sz="2400" b="1" smtClean="0">
                    <a:solidFill>
                      <a:srgbClr val="0000FF"/>
                    </a:solidFill>
                    <a:latin typeface="Times New Roman" panose="02020603050405020304" pitchFamily="18" charset="0"/>
                    <a:cs typeface="Times New Roman" panose="02020603050405020304" pitchFamily="18" charset="0"/>
                  </a:rPr>
                  <a:t> </a:t>
                </a:r>
                <a:r>
                  <a:rPr lang="vi-VN" sz="2400" b="1">
                    <a:solidFill>
                      <a:srgbClr val="0000FF"/>
                    </a:solidFill>
                    <a:latin typeface="Times New Roman" panose="02020603050405020304" pitchFamily="18" charset="0"/>
                    <a:cs typeface="Times New Roman" panose="02020603050405020304" pitchFamily="18" charset="0"/>
                  </a:rPr>
                  <a:t>(dd)</a:t>
                </a:r>
                <a14:m>
                  <m:oMath xmlns:m="http://schemas.openxmlformats.org/officeDocument/2006/math">
                    <m:groupChr>
                      <m:groupChrPr>
                        <m:chr m:val="→"/>
                        <m:vertJc m:val="bot"/>
                        <m:ctrlPr>
                          <a:rPr lang="en-SG" sz="2400" b="1" i="1">
                            <a:solidFill>
                              <a:srgbClr val="0000FF"/>
                            </a:solidFill>
                            <a:latin typeface="Cambria Math" panose="02040503050406030204" pitchFamily="18" charset="0"/>
                            <a:cs typeface="Times New Roman" panose="02020603050405020304" pitchFamily="18" charset="0"/>
                          </a:rPr>
                        </m:ctrlPr>
                      </m:groupChrPr>
                      <m:e>
                        <m:r>
                          <a:rPr lang="vi-VN" sz="2400" b="1">
                            <a:solidFill>
                              <a:srgbClr val="0000FF"/>
                            </a:solidFill>
                            <a:latin typeface="Cambria Math" panose="02040503050406030204" pitchFamily="18" charset="0"/>
                            <a:cs typeface="Times New Roman" panose="02020603050405020304" pitchFamily="18" charset="0"/>
                          </a:rPr>
                          <m:t>            </m:t>
                        </m:r>
                      </m:e>
                    </m:groupChr>
                  </m:oMath>
                </a14:m>
                <a:r>
                  <a:rPr lang="vi-VN" sz="2400" b="1" smtClean="0">
                    <a:solidFill>
                      <a:srgbClr val="0000FF"/>
                    </a:solidFill>
                    <a:latin typeface="Times New Roman" panose="02020603050405020304" pitchFamily="18" charset="0"/>
                    <a:cs typeface="Times New Roman" panose="02020603050405020304" pitchFamily="18" charset="0"/>
                  </a:rPr>
                  <a:t> 2AlCl</a:t>
                </a:r>
                <a:r>
                  <a:rPr lang="vi-VN" sz="1200" b="1" smtClean="0">
                    <a:solidFill>
                      <a:srgbClr val="0000FF"/>
                    </a:solidFill>
                    <a:latin typeface="Times New Roman" panose="02020603050405020304" pitchFamily="18" charset="0"/>
                    <a:cs typeface="Times New Roman" panose="02020603050405020304" pitchFamily="18" charset="0"/>
                  </a:rPr>
                  <a:t>3</a:t>
                </a:r>
                <a:r>
                  <a:rPr lang="vi-VN" sz="2400" b="1" smtClean="0">
                    <a:solidFill>
                      <a:srgbClr val="0000FF"/>
                    </a:solidFill>
                    <a:latin typeface="Times New Roman" panose="02020603050405020304" pitchFamily="18" charset="0"/>
                    <a:cs typeface="Times New Roman" panose="02020603050405020304" pitchFamily="18" charset="0"/>
                  </a:rPr>
                  <a:t>(dd</a:t>
                </a:r>
                <a:r>
                  <a:rPr lang="vi-VN" sz="2400" b="1">
                    <a:solidFill>
                      <a:srgbClr val="0000FF"/>
                    </a:solidFill>
                    <a:latin typeface="Times New Roman" panose="02020603050405020304" pitchFamily="18" charset="0"/>
                    <a:cs typeface="Times New Roman" panose="02020603050405020304" pitchFamily="18" charset="0"/>
                  </a:rPr>
                  <a:t>) +  3Cu(r)</a:t>
                </a:r>
              </a:p>
              <a:p>
                <a:pPr>
                  <a:spcBef>
                    <a:spcPct val="20000"/>
                  </a:spcBef>
                  <a:defRPr/>
                </a:pPr>
                <a:r>
                  <a:rPr lang="vi-VN" sz="2400" b="1">
                    <a:solidFill>
                      <a:srgbClr val="FF0000"/>
                    </a:solidFill>
                    <a:latin typeface="Times New Roman" panose="02020603050405020304" pitchFamily="18" charset="0"/>
                    <a:cs typeface="Times New Roman" panose="02020603050405020304" pitchFamily="18" charset="0"/>
                  </a:rPr>
                  <a:t>Trắng </a:t>
                </a:r>
                <a:r>
                  <a:rPr lang="vi-VN" sz="2400" b="1" smtClean="0">
                    <a:solidFill>
                      <a:srgbClr val="FF0000"/>
                    </a:solidFill>
                    <a:latin typeface="Times New Roman" panose="02020603050405020304" pitchFamily="18" charset="0"/>
                    <a:cs typeface="Times New Roman" panose="02020603050405020304" pitchFamily="18" charset="0"/>
                  </a:rPr>
                  <a:t>bạc     Xanh </a:t>
                </a:r>
                <a:r>
                  <a:rPr lang="vi-VN" sz="2400" b="1">
                    <a:solidFill>
                      <a:srgbClr val="FF0000"/>
                    </a:solidFill>
                    <a:latin typeface="Times New Roman" panose="02020603050405020304" pitchFamily="18" charset="0"/>
                    <a:cs typeface="Times New Roman" panose="02020603050405020304" pitchFamily="18" charset="0"/>
                  </a:rPr>
                  <a:t>lam       </a:t>
                </a:r>
                <a:r>
                  <a:rPr lang="vi-VN" sz="2400" b="1" smtClean="0">
                    <a:solidFill>
                      <a:srgbClr val="FF0000"/>
                    </a:solidFill>
                    <a:latin typeface="Times New Roman" panose="02020603050405020304" pitchFamily="18" charset="0"/>
                    <a:cs typeface="Times New Roman" panose="02020603050405020304" pitchFamily="18" charset="0"/>
                  </a:rPr>
                  <a:t>  Không </a:t>
                </a:r>
                <a:r>
                  <a:rPr lang="vi-VN" sz="2400" b="1">
                    <a:solidFill>
                      <a:srgbClr val="FF0000"/>
                    </a:solidFill>
                    <a:latin typeface="Times New Roman" panose="02020603050405020304" pitchFamily="18" charset="0"/>
                    <a:cs typeface="Times New Roman" panose="02020603050405020304" pitchFamily="18" charset="0"/>
                  </a:rPr>
                  <a:t>màu    </a:t>
                </a:r>
                <a:r>
                  <a:rPr lang="vi-VN" sz="2400" b="1" smtClean="0">
                    <a:solidFill>
                      <a:srgbClr val="FF0000"/>
                    </a:solidFill>
                    <a:latin typeface="Times New Roman" panose="02020603050405020304" pitchFamily="18" charset="0"/>
                    <a:cs typeface="Times New Roman" panose="02020603050405020304" pitchFamily="18" charset="0"/>
                  </a:rPr>
                  <a:t>   đỏ</a:t>
                </a:r>
                <a:endParaRPr lang="en-SG" sz="24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xmlns="" xmlns:a14="http://schemas.microsoft.com/office/drawing/2010/main" id="{604EFC0C-5D02-3451-C719-90D181202D0B}"/>
                  </a:ext>
                </a:extLst>
              </p:cNvPr>
              <p:cNvSpPr txBox="1">
                <a:spLocks noRot="1" noChangeAspect="1" noMove="1" noResize="1" noEditPoints="1" noAdjustHandles="1" noChangeArrowheads="1" noChangeShapeType="1" noTextEdit="1"/>
              </p:cNvSpPr>
              <p:nvPr/>
            </p:nvSpPr>
            <p:spPr>
              <a:xfrm>
                <a:off x="1371600" y="3355921"/>
                <a:ext cx="6858000" cy="904863"/>
              </a:xfrm>
              <a:prstGeom prst="rect">
                <a:avLst/>
              </a:prstGeom>
              <a:blipFill rotWithShape="0">
                <a:blip r:embed="rId2"/>
                <a:stretch>
                  <a:fillRect l="-1333" t="-5405" b="-14865"/>
                </a:stretch>
              </a:blipFill>
            </p:spPr>
            <p:txBody>
              <a:bodyPr/>
              <a:lstStyle/>
              <a:p>
                <a:r>
                  <a:rPr lang="en-SG">
                    <a:noFill/>
                  </a:rPr>
                  <a:t> </a:t>
                </a:r>
              </a:p>
            </p:txBody>
          </p:sp>
        </mc:Fallback>
      </mc:AlternateContent>
      <p:sp>
        <p:nvSpPr>
          <p:cNvPr id="18" name="TextBox 17">
            <a:extLst>
              <a:ext uri="{FF2B5EF4-FFF2-40B4-BE49-F238E27FC236}">
                <a16:creationId xmlns:a16="http://schemas.microsoft.com/office/drawing/2014/main" xmlns="" id="{604EFC0C-5D02-3451-C719-90D181202D0B}"/>
              </a:ext>
            </a:extLst>
          </p:cNvPr>
          <p:cNvSpPr txBox="1"/>
          <p:nvPr/>
        </p:nvSpPr>
        <p:spPr>
          <a:xfrm>
            <a:off x="199961" y="5344012"/>
            <a:ext cx="9274628" cy="1200329"/>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Kết luận: Aluminium  + </a:t>
            </a:r>
            <a:r>
              <a:rPr lang="vi-VN" sz="2400" b="1">
                <a:solidFill>
                  <a:srgbClr val="FF0000"/>
                </a:solidFill>
                <a:latin typeface="Times New Roman" panose="02020603050405020304" pitchFamily="18" charset="0"/>
                <a:cs typeface="Times New Roman" panose="02020603050405020304" pitchFamily="18" charset="0"/>
              </a:rPr>
              <a:t>dung dịch </a:t>
            </a:r>
            <a:r>
              <a:rPr lang="vi-VN" sz="2400" b="1" smtClean="0">
                <a:solidFill>
                  <a:srgbClr val="FF0000"/>
                </a:solidFill>
                <a:latin typeface="Times New Roman" panose="02020603050405020304" pitchFamily="18" charset="0"/>
                <a:cs typeface="Times New Roman" panose="02020603050405020304" pitchFamily="18" charset="0"/>
              </a:rPr>
              <a:t>muối của </a:t>
            </a:r>
            <a:r>
              <a:rPr lang="vi-VN" sz="2400" b="1">
                <a:solidFill>
                  <a:srgbClr val="FF0000"/>
                </a:solidFill>
                <a:latin typeface="Times New Roman" panose="02020603050405020304" pitchFamily="18" charset="0"/>
                <a:cs typeface="Times New Roman" panose="02020603050405020304" pitchFamily="18" charset="0"/>
              </a:rPr>
              <a:t>kim loại hoạt động yếu hơn =&gt; muối mới + Kim loại </a:t>
            </a:r>
            <a:r>
              <a:rPr lang="vi-VN" sz="2400" b="1" smtClean="0">
                <a:solidFill>
                  <a:srgbClr val="FF0000"/>
                </a:solidFill>
                <a:latin typeface="Times New Roman" panose="02020603050405020304" pitchFamily="18" charset="0"/>
                <a:cs typeface="Times New Roman" panose="02020603050405020304" pitchFamily="18" charset="0"/>
              </a:rPr>
              <a:t>mới.</a:t>
            </a:r>
            <a:endParaRPr lang="en-US" sz="2400" b="1">
              <a:solidFill>
                <a:srgbClr val="FF0000"/>
              </a:solidFill>
              <a:latin typeface="Times New Roman" panose="02020603050405020304" pitchFamily="18" charset="0"/>
              <a:cs typeface="Times New Roman" panose="02020603050405020304" pitchFamily="18" charset="0"/>
            </a:endParaRPr>
          </a:p>
          <a:p>
            <a:endParaRPr lang="vi-VN" sz="2400" b="1" smtClean="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604EFC0C-5D02-3451-C719-90D181202D0B}"/>
                  </a:ext>
                </a:extLst>
              </p:cNvPr>
              <p:cNvSpPr txBox="1"/>
              <p:nvPr/>
            </p:nvSpPr>
            <p:spPr>
              <a:xfrm>
                <a:off x="1522575" y="4394828"/>
                <a:ext cx="6629400" cy="461665"/>
              </a:xfrm>
              <a:prstGeom prst="rect">
                <a:avLst/>
              </a:prstGeom>
              <a:noFill/>
            </p:spPr>
            <p:txBody>
              <a:bodyPr wrap="square" rtlCol="0">
                <a:spAutoFit/>
              </a:bodyPr>
              <a:lstStyle/>
              <a:p>
                <a:pPr>
                  <a:spcBef>
                    <a:spcPct val="20000"/>
                  </a:spcBef>
                  <a:defRPr/>
                </a:pPr>
                <a:r>
                  <a:rPr lang="vi-VN" sz="2400" b="1" smtClean="0">
                    <a:solidFill>
                      <a:srgbClr val="0000FF"/>
                    </a:solidFill>
                    <a:latin typeface="Times New Roman" panose="02020603050405020304" pitchFamily="18" charset="0"/>
                    <a:cs typeface="Times New Roman" panose="02020603050405020304" pitchFamily="18" charset="0"/>
                  </a:rPr>
                  <a:t>Al        +      3AgNO</a:t>
                </a:r>
                <a:r>
                  <a:rPr lang="vi-VN" sz="1000" b="1" smtClean="0">
                    <a:solidFill>
                      <a:srgbClr val="0000FF"/>
                    </a:solidFill>
                    <a:latin typeface="Times New Roman" panose="02020603050405020304" pitchFamily="18" charset="0"/>
                    <a:cs typeface="Times New Roman" panose="02020603050405020304" pitchFamily="18" charset="0"/>
                  </a:rPr>
                  <a:t>3</a:t>
                </a:r>
                <a:r>
                  <a:rPr lang="vi-VN" sz="2400" b="1" smtClean="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SG" sz="2400" b="1" i="1" smtClean="0">
                            <a:solidFill>
                              <a:srgbClr val="0000FF"/>
                            </a:solidFill>
                            <a:latin typeface="Cambria Math" panose="02040503050406030204" pitchFamily="18" charset="0"/>
                            <a:cs typeface="Times New Roman" panose="02020603050405020304" pitchFamily="18" charset="0"/>
                          </a:rPr>
                        </m:ctrlPr>
                      </m:groupChrPr>
                      <m:e>
                        <m:r>
                          <a:rPr lang="vi-VN" sz="2400" b="1">
                            <a:solidFill>
                              <a:srgbClr val="0000FF"/>
                            </a:solidFill>
                            <a:latin typeface="Cambria Math" panose="02040503050406030204" pitchFamily="18" charset="0"/>
                            <a:cs typeface="Times New Roman" panose="02020603050405020304" pitchFamily="18" charset="0"/>
                          </a:rPr>
                          <m:t>            </m:t>
                        </m:r>
                      </m:e>
                    </m:groupChr>
                  </m:oMath>
                </a14:m>
                <a:r>
                  <a:rPr lang="vi-VN" sz="2400" b="1" smtClean="0">
                    <a:solidFill>
                      <a:srgbClr val="0000FF"/>
                    </a:solidFill>
                    <a:latin typeface="Times New Roman" panose="02020603050405020304" pitchFamily="18" charset="0"/>
                    <a:cs typeface="Times New Roman" panose="02020603050405020304" pitchFamily="18" charset="0"/>
                  </a:rPr>
                  <a:t>     Al(NO</a:t>
                </a:r>
                <a:r>
                  <a:rPr lang="vi-VN" sz="1400" b="1" smtClean="0">
                    <a:solidFill>
                      <a:srgbClr val="0000FF"/>
                    </a:solidFill>
                    <a:latin typeface="Times New Roman" panose="02020603050405020304" pitchFamily="18" charset="0"/>
                    <a:cs typeface="Times New Roman" panose="02020603050405020304" pitchFamily="18" charset="0"/>
                  </a:rPr>
                  <a:t>3</a:t>
                </a:r>
                <a:r>
                  <a:rPr lang="vi-VN" sz="2400" b="1" smtClean="0">
                    <a:solidFill>
                      <a:srgbClr val="0000FF"/>
                    </a:solidFill>
                    <a:latin typeface="Times New Roman" panose="02020603050405020304" pitchFamily="18" charset="0"/>
                    <a:cs typeface="Times New Roman" panose="02020603050405020304" pitchFamily="18" charset="0"/>
                  </a:rPr>
                  <a:t>)</a:t>
                </a:r>
                <a:r>
                  <a:rPr lang="vi-VN" sz="1100" b="1" smtClean="0">
                    <a:solidFill>
                      <a:srgbClr val="0000FF"/>
                    </a:solidFill>
                    <a:latin typeface="Times New Roman" panose="02020603050405020304" pitchFamily="18" charset="0"/>
                    <a:cs typeface="Times New Roman" panose="02020603050405020304" pitchFamily="18" charset="0"/>
                  </a:rPr>
                  <a:t>3</a:t>
                </a:r>
                <a:r>
                  <a:rPr lang="vi-VN" sz="2400" b="1" smtClean="0">
                    <a:solidFill>
                      <a:srgbClr val="0000FF"/>
                    </a:solidFill>
                    <a:latin typeface="Times New Roman" panose="02020603050405020304" pitchFamily="18" charset="0"/>
                    <a:cs typeface="Times New Roman" panose="02020603050405020304" pitchFamily="18" charset="0"/>
                  </a:rPr>
                  <a:t>  +  3Ag</a:t>
                </a:r>
                <a:r>
                  <a:rPr lang="vi-VN" sz="1050" b="1" smtClean="0">
                    <a:solidFill>
                      <a:srgbClr val="0000FF"/>
                    </a:solidFill>
                    <a:latin typeface="Times New Roman" panose="02020603050405020304" pitchFamily="18" charset="0"/>
                    <a:cs typeface="Times New Roman" panose="02020603050405020304" pitchFamily="18" charset="0"/>
                  </a:rPr>
                  <a:t>   </a:t>
                </a:r>
                <a:endParaRPr lang="vi-VN" sz="1050" b="1">
                  <a:solidFill>
                    <a:srgbClr val="0000FF"/>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 xmlns:a16="http://schemas.microsoft.com/office/drawing/2014/main" xmlns:a14="http://schemas.microsoft.com/office/drawing/2010/main" id="{604EFC0C-5D02-3451-C719-90D181202D0B}"/>
                  </a:ext>
                </a:extLst>
              </p:cNvPr>
              <p:cNvSpPr txBox="1">
                <a:spLocks noRot="1" noChangeAspect="1" noMove="1" noResize="1" noEditPoints="1" noAdjustHandles="1" noChangeArrowheads="1" noChangeShapeType="1" noTextEdit="1"/>
              </p:cNvSpPr>
              <p:nvPr/>
            </p:nvSpPr>
            <p:spPr>
              <a:xfrm>
                <a:off x="1522575" y="4394828"/>
                <a:ext cx="6629400" cy="461665"/>
              </a:xfrm>
              <a:prstGeom prst="rect">
                <a:avLst/>
              </a:prstGeom>
              <a:blipFill rotWithShape="0">
                <a:blip r:embed="rId3"/>
                <a:stretch>
                  <a:fillRect l="-1472" t="-10526" b="-28947"/>
                </a:stretch>
              </a:blipFill>
            </p:spPr>
            <p:txBody>
              <a:bodyPr/>
              <a:lstStyle/>
              <a:p>
                <a:r>
                  <a:rPr lang="en-SG">
                    <a:noFill/>
                  </a:rPr>
                  <a:t> </a:t>
                </a:r>
              </a:p>
            </p:txBody>
          </p:sp>
        </mc:Fallback>
      </mc:AlternateContent>
    </p:spTree>
    <p:extLst>
      <p:ext uri="{BB962C8B-B14F-4D97-AF65-F5344CB8AC3E}">
        <p14:creationId xmlns:p14="http://schemas.microsoft.com/office/powerpoint/2010/main" val="35298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ppt_x</p:attrName>
                                        </p:attrNameLst>
                                      </p:cBhvr>
                                      <p:tavLst>
                                        <p:tav tm="0">
                                          <p:val>
                                            <p:strVal val="#ppt_x+#ppt_w*1.125000"/>
                                          </p:val>
                                        </p:tav>
                                        <p:tav tm="100000">
                                          <p:val>
                                            <p:strVal val="#ppt_x"/>
                                          </p:val>
                                        </p:tav>
                                      </p:tavLst>
                                    </p:anim>
                                    <p:animEffect transition="in" filter="wipe(left)">
                                      <p:cBhvr>
                                        <p:cTn id="8" dur="1000"/>
                                        <p:tgtEl>
                                          <p:spTgt spid="3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p:tgtEl>
                                          <p:spTgt spid="36"/>
                                        </p:tgtEl>
                                        <p:attrNameLst>
                                          <p:attrName>ppt_x</p:attrName>
                                        </p:attrNameLst>
                                      </p:cBhvr>
                                      <p:tavLst>
                                        <p:tav tm="0">
                                          <p:val>
                                            <p:strVal val="#ppt_x+#ppt_w*1.125000"/>
                                          </p:val>
                                        </p:tav>
                                        <p:tav tm="100000">
                                          <p:val>
                                            <p:strVal val="#ppt_x"/>
                                          </p:val>
                                        </p:tav>
                                      </p:tavLst>
                                    </p:anim>
                                    <p:animEffect transition="in" filter="wipe(left)">
                                      <p:cBhvr>
                                        <p:cTn id="12" dur="1000"/>
                                        <p:tgtEl>
                                          <p:spTgt spid="36"/>
                                        </p:tgtEl>
                                      </p:cBhvr>
                                    </p:animEffect>
                                  </p:childTnLst>
                                </p:cTn>
                              </p:par>
                              <p:par>
                                <p:cTn id="13" presetID="12" presetClass="entr" presetSubtype="2" fill="hold" grpId="0" nodeType="withEffect">
                                  <p:stCondLst>
                                    <p:cond delay="10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p:tgtEl>
                                          <p:spTgt spid="35"/>
                                        </p:tgtEl>
                                        <p:attrNameLst>
                                          <p:attrName>ppt_x</p:attrName>
                                        </p:attrNameLst>
                                      </p:cBhvr>
                                      <p:tavLst>
                                        <p:tav tm="0">
                                          <p:val>
                                            <p:strVal val="#ppt_x+#ppt_w*1.125000"/>
                                          </p:val>
                                        </p:tav>
                                        <p:tav tm="100000">
                                          <p:val>
                                            <p:strVal val="#ppt_x"/>
                                          </p:val>
                                        </p:tav>
                                      </p:tavLst>
                                    </p:anim>
                                    <p:animEffect transition="in" filter="wipe(left)">
                                      <p:cBhvr>
                                        <p:cTn id="16" dur="1000"/>
                                        <p:tgtEl>
                                          <p:spTgt spid="35"/>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p:tgtEl>
                                          <p:spTgt spid="23"/>
                                        </p:tgtEl>
                                        <p:attrNameLst>
                                          <p:attrName>ppt_x</p:attrName>
                                        </p:attrNameLst>
                                      </p:cBhvr>
                                      <p:tavLst>
                                        <p:tav tm="0">
                                          <p:val>
                                            <p:strVal val="#ppt_x-#ppt_w*1.125000"/>
                                          </p:val>
                                        </p:tav>
                                        <p:tav tm="100000">
                                          <p:val>
                                            <p:strVal val="#ppt_x"/>
                                          </p:val>
                                        </p:tav>
                                      </p:tavLst>
                                    </p:anim>
                                    <p:animEffect transition="in" filter="wipe(right)">
                                      <p:cBhvr>
                                        <p:cTn id="21" dur="1000"/>
                                        <p:tgtEl>
                                          <p:spTgt spid="23"/>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1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6" grpId="0" animBg="1"/>
      <p:bldP spid="37" grpId="0" animBg="1"/>
      <p:bldP spid="22" grpId="0"/>
      <p:bldP spid="28" grpId="0"/>
      <p:bldP spid="17" grpId="0"/>
      <p:bldP spid="1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371600" y="828020"/>
            <a:ext cx="7620000" cy="3909675"/>
          </a:xfrm>
          <a:prstGeom prst="cloudCallou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ctr"/>
            <a:r>
              <a:rPr lang="vi-VN" sz="3600" b="1" smtClean="0">
                <a:solidFill>
                  <a:srgbClr val="0000CC"/>
                </a:solidFill>
                <a:latin typeface="Times New Roman" panose="02020603050405020304" pitchFamily="18" charset="0"/>
                <a:cs typeface="Times New Roman" panose="02020603050405020304" pitchFamily="18" charset="0"/>
              </a:rPr>
              <a:t>Ngoài những tính chất chung của kim loại, Aluminium có tính chất hóa học riêng nào không? </a:t>
            </a:r>
            <a:r>
              <a:rPr lang="en-US" sz="3600" b="1"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6" name="Picture 2" descr="C:\Users\ASUS\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2467258" cy="2411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04EFC0C-5D02-3451-C719-90D181202D0B}"/>
              </a:ext>
            </a:extLst>
          </p:cNvPr>
          <p:cNvSpPr txBox="1"/>
          <p:nvPr/>
        </p:nvSpPr>
        <p:spPr>
          <a:xfrm>
            <a:off x="304800" y="304800"/>
            <a:ext cx="9274628" cy="523220"/>
          </a:xfrm>
          <a:prstGeom prst="rect">
            <a:avLst/>
          </a:prstGeom>
          <a:noFill/>
        </p:spPr>
        <p:txBody>
          <a:bodyPr wrap="square" rtlCol="0">
            <a:spAutoFit/>
          </a:bodyPr>
          <a:lstStyle/>
          <a:p>
            <a:r>
              <a:rPr lang="vi-VN" sz="2800" b="1" smtClean="0">
                <a:solidFill>
                  <a:srgbClr val="FF0000"/>
                </a:solidFill>
                <a:latin typeface="Times New Roman" panose="02020603050405020304" pitchFamily="18" charset="0"/>
                <a:cs typeface="Times New Roman" panose="02020603050405020304" pitchFamily="18" charset="0"/>
              </a:rPr>
              <a:t>Kết luận: Aluminium có tính chất chung của kim loại</a:t>
            </a:r>
          </a:p>
        </p:txBody>
      </p:sp>
    </p:spTree>
    <p:extLst>
      <p:ext uri="{BB962C8B-B14F-4D97-AF65-F5344CB8AC3E}">
        <p14:creationId xmlns:p14="http://schemas.microsoft.com/office/powerpoint/2010/main" val="418269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0" y="609600"/>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105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 NGHIỆM</a:t>
              </a:r>
            </a:p>
          </p:txBody>
        </p:sp>
      </p:grpSp>
      <p:sp>
        <p:nvSpPr>
          <p:cNvPr id="3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685800" y="1018010"/>
            <a:ext cx="9133114"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Tác dụng  với dung dịch kiềm (</a:t>
            </a:r>
            <a:r>
              <a:rPr lang="en-US"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dd </a:t>
            </a: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NaOH)</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585179" y="1663211"/>
            <a:ext cx="6788725"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bước tiến hành thí nghiệm</a:t>
            </a:r>
            <a:endParaRPr lang="en-US" altLang="en-US"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762000" y="2230625"/>
            <a:ext cx="96774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1: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Đeo găng tay vào trước khi làm thí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381000" y="2824918"/>
            <a:ext cx="9296400" cy="10802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2:</a:t>
            </a:r>
            <a:r>
              <a:rPr lang="vi-VN" altLang="en-US"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Gắp lá Aluminium và đinh Iron (Fe) cho vào 2 ống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0" y="3768898"/>
            <a:ext cx="10591800" cy="11572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 ống nhỏ giọt lấy 2 – 3ml dung dịch NaOH</a:t>
            </a:r>
            <a:r>
              <a:rPr lang="vi-VN" altLang="en-US" sz="1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spcAft>
                <a:spcPts val="610"/>
              </a:spcAft>
              <a:buNone/>
            </a:pP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vào mỗi mống nghiệm.</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3">
            <a:extLst>
              <a:ext uri="{FF2B5EF4-FFF2-40B4-BE49-F238E27FC236}">
                <a16:creationId xmlns="" xmlns:a16="http://schemas.microsoft.com/office/drawing/2014/main" id="{665EB3F2-327D-4923-AF2E-C3E044DE6A5F}"/>
              </a:ext>
            </a:extLst>
          </p:cNvPr>
          <p:cNvSpPr txBox="1">
            <a:spLocks noChangeArrowheads="1"/>
          </p:cNvSpPr>
          <p:nvPr/>
        </p:nvSpPr>
        <p:spPr bwMode="auto">
          <a:xfrm>
            <a:off x="0" y="4821444"/>
            <a:ext cx="10591800" cy="6192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a:t>
            </a:r>
            <a:r>
              <a:rPr lang="vi-VN" alt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vi-VN" altLang="en-US" sz="28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 sát và nhận xét hiện tượng</a:t>
            </a:r>
            <a:endPar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7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P spid="9" grpId="0"/>
      <p:bldP spid="10" grpId="0"/>
      <p:bldP spid="11"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4A43CED6-AF8E-4B38-B076-AB99ABB2A8C1}"/>
              </a:ext>
            </a:extLst>
          </p:cNvPr>
          <p:cNvSpPr/>
          <p:nvPr/>
        </p:nvSpPr>
        <p:spPr>
          <a:xfrm>
            <a:off x="39620" y="1575769"/>
            <a:ext cx="9115266" cy="5105349"/>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5" name="Rectangle 34">
            <a:extLst>
              <a:ext uri="{FF2B5EF4-FFF2-40B4-BE49-F238E27FC236}">
                <a16:creationId xmlns="" xmlns:a16="http://schemas.microsoft.com/office/drawing/2014/main" id="{3F5C6A5F-F1F0-4CCC-B90A-46F4F86E394A}"/>
              </a:ext>
            </a:extLst>
          </p:cNvPr>
          <p:cNvSpPr/>
          <p:nvPr/>
        </p:nvSpPr>
        <p:spPr>
          <a:xfrm>
            <a:off x="10886" y="1204649"/>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6" name="Parallelogram 35">
            <a:extLst>
              <a:ext uri="{FF2B5EF4-FFF2-40B4-BE49-F238E27FC236}">
                <a16:creationId xmlns="" xmlns:a16="http://schemas.microsoft.com/office/drawing/2014/main" id="{9EF7E31F-7C4E-4E7B-BB5A-23AC3EAC1B7C}"/>
              </a:ext>
            </a:extLst>
          </p:cNvPr>
          <p:cNvSpPr/>
          <p:nvPr/>
        </p:nvSpPr>
        <p:spPr>
          <a:xfrm>
            <a:off x="4267200" y="1114919"/>
            <a:ext cx="5529942" cy="461774"/>
          </a:xfrm>
          <a:prstGeom prst="parallelogram">
            <a:avLst>
              <a:gd name="adj" fmla="val 29800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37" name="Parallelogram 36">
            <a:extLst>
              <a:ext uri="{FF2B5EF4-FFF2-40B4-BE49-F238E27FC236}">
                <a16:creationId xmlns="" xmlns:a16="http://schemas.microsoft.com/office/drawing/2014/main" id="{379282F4-D476-47B9-B71A-2254ADF7D547}"/>
              </a:ext>
            </a:extLst>
          </p:cNvPr>
          <p:cNvSpPr/>
          <p:nvPr/>
        </p:nvSpPr>
        <p:spPr>
          <a:xfrm>
            <a:off x="5907314" y="967093"/>
            <a:ext cx="3672114" cy="147827"/>
          </a:xfrm>
          <a:prstGeom prst="parallelogram">
            <a:avLst>
              <a:gd name="adj" fmla="val 298006"/>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sp>
        <p:nvSpPr>
          <p:cNvPr id="22" name="TextBox 3">
            <a:extLst>
              <a:ext uri="{FF2B5EF4-FFF2-40B4-BE49-F238E27FC236}">
                <a16:creationId xmlns="" xmlns:a16="http://schemas.microsoft.com/office/drawing/2014/main" id="{95F759E3-27CE-4418-903F-FB39197E41E4}"/>
              </a:ext>
            </a:extLst>
          </p:cNvPr>
          <p:cNvSpPr txBox="1">
            <a:spLocks noChangeArrowheads="1"/>
          </p:cNvSpPr>
          <p:nvPr/>
        </p:nvSpPr>
        <p:spPr bwMode="auto">
          <a:xfrm>
            <a:off x="115931" y="4423246"/>
            <a:ext cx="5598450" cy="55335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sz="2000" b="1" smtClean="0">
                <a:latin typeface="Times New Roman" panose="02020603050405020304" pitchFamily="18" charset="0"/>
                <a:cs typeface="Times New Roman" panose="02020603050405020304" pitchFamily="18" charset="0"/>
              </a:rPr>
              <a:t>- </a:t>
            </a:r>
            <a:r>
              <a:rPr lang="vi-VN" altLang="en-US" sz="2800" b="1" smtClean="0">
                <a:latin typeface="Times New Roman" panose="02020603050405020304" pitchFamily="18" charset="0"/>
                <a:cs typeface="Times New Roman" panose="02020603050405020304" pitchFamily="18" charset="0"/>
              </a:rPr>
              <a:t>PTHH: </a:t>
            </a: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3">
            <a:extLst>
              <a:ext uri="{FF2B5EF4-FFF2-40B4-BE49-F238E27FC236}">
                <a16:creationId xmlns="" xmlns:a16="http://schemas.microsoft.com/office/drawing/2014/main" id="{C5D4F6EF-2AE8-4B9D-92A8-DE9266645063}"/>
              </a:ext>
            </a:extLst>
          </p:cNvPr>
          <p:cNvSpPr txBox="1">
            <a:spLocks noChangeArrowheads="1"/>
          </p:cNvSpPr>
          <p:nvPr/>
        </p:nvSpPr>
        <p:spPr bwMode="auto">
          <a:xfrm>
            <a:off x="178190" y="1456516"/>
            <a:ext cx="9071719" cy="155734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0" h="1270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vi-VN" sz="2800" b="1" smtClean="0">
              <a:latin typeface="Times New Roman" panose="02020603050405020304" pitchFamily="18" charset="0"/>
              <a:cs typeface="Times New Roman" panose="02020603050405020304" pitchFamily="18" charset="0"/>
            </a:endParaRPr>
          </a:p>
          <a:p>
            <a:pPr algn="just">
              <a:buNone/>
            </a:pPr>
            <a:endParaRPr lang="vi-VN" sz="2800" b="1" smtClean="0">
              <a:latin typeface="Times New Roman" panose="02020603050405020304" pitchFamily="18" charset="0"/>
              <a:cs typeface="Times New Roman" panose="02020603050405020304" pitchFamily="18" charset="0"/>
            </a:endParaRPr>
          </a:p>
          <a:p>
            <a:pPr algn="just">
              <a:buNone/>
            </a:pPr>
            <a:r>
              <a:rPr lang="vi-VN" sz="2800" b="1"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1C8497B4-B94F-4E28-BBA6-2500753C8AF0}"/>
              </a:ext>
            </a:extLst>
          </p:cNvPr>
          <p:cNvGrpSpPr/>
          <p:nvPr/>
        </p:nvGrpSpPr>
        <p:grpSpPr>
          <a:xfrm>
            <a:off x="10886" y="787860"/>
            <a:ext cx="2536098" cy="506292"/>
            <a:chOff x="4191000" y="2922216"/>
            <a:chExt cx="6604000" cy="886010"/>
          </a:xfrm>
        </p:grpSpPr>
        <p:sp>
          <p:nvSpPr>
            <p:cNvPr id="24" name="Rectangle 31">
              <a:extLst>
                <a:ext uri="{FF2B5EF4-FFF2-40B4-BE49-F238E27FC236}">
                  <a16:creationId xmlns="" xmlns:a16="http://schemas.microsoft.com/office/drawing/2014/main" id="{490D35AA-029F-4CA2-880D-5B151C6A902A}"/>
                </a:ext>
              </a:extLst>
            </p:cNvPr>
            <p:cNvSpPr>
              <a:spLocks noChangeArrowheads="1"/>
            </p:cNvSpPr>
            <p:nvPr/>
          </p:nvSpPr>
          <p:spPr bwMode="gray">
            <a:xfrm>
              <a:off x="4191000" y="2975430"/>
              <a:ext cx="6604000" cy="808104"/>
            </a:xfrm>
            <a:prstGeom prst="rect">
              <a:avLst/>
            </a:prstGeom>
            <a:solidFill>
              <a:srgbClr val="008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25" name="TextBox 3">
              <a:extLst>
                <a:ext uri="{FF2B5EF4-FFF2-40B4-BE49-F238E27FC236}">
                  <a16:creationId xmlns="" xmlns:a16="http://schemas.microsoft.com/office/drawing/2014/main" id="{26B35260-8BE1-42CE-AA4B-53BCB11D3061}"/>
                </a:ext>
              </a:extLst>
            </p:cNvPr>
            <p:cNvSpPr txBox="1">
              <a:spLocks noChangeArrowheads="1"/>
            </p:cNvSpPr>
            <p:nvPr/>
          </p:nvSpPr>
          <p:spPr bwMode="auto">
            <a:xfrm>
              <a:off x="4508501" y="2922216"/>
              <a:ext cx="5968999" cy="8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 TƯỢNG</a:t>
              </a:r>
            </a:p>
          </p:txBody>
        </p:sp>
      </p:grpSp>
      <p:sp>
        <p:nvSpPr>
          <p:cNvPr id="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126738" y="144927"/>
            <a:ext cx="6543915" cy="50629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 XÉT VÀ KẾT LUẬN THÍ NGHIỆM</a:t>
            </a:r>
          </a:p>
        </p:txBody>
      </p:sp>
      <p:sp>
        <p:nvSpPr>
          <p:cNvPr id="14" name="Rectangle 2">
            <a:extLst>
              <a:ext uri="{FF2B5EF4-FFF2-40B4-BE49-F238E27FC236}">
                <a16:creationId xmlns:a16="http://schemas.microsoft.com/office/drawing/2014/main" xmlns="" id="{A1A69C84-FE92-6B8A-BB8A-BF86D1B76991}"/>
              </a:ext>
            </a:extLst>
          </p:cNvPr>
          <p:cNvSpPr txBox="1">
            <a:spLocks noChangeArrowheads="1"/>
          </p:cNvSpPr>
          <p:nvPr/>
        </p:nvSpPr>
        <p:spPr bwMode="auto">
          <a:xfrm>
            <a:off x="115931" y="3327506"/>
            <a:ext cx="936258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vi-VN" altLang="en-US" sz="2100" b="1" smtClean="0">
                <a:latin typeface="Times New Roman" panose="02020603050405020304" pitchFamily="18" charset="0"/>
                <a:cs typeface="Times New Roman" panose="02020603050405020304" pitchFamily="18" charset="0"/>
              </a:rPr>
              <a:t>- </a:t>
            </a:r>
            <a:r>
              <a:rPr lang="vi-VN" altLang="en-US" b="1" smtClean="0">
                <a:latin typeface="Times New Roman" panose="02020603050405020304" pitchFamily="18" charset="0"/>
                <a:cs typeface="Times New Roman" panose="02020603050405020304" pitchFamily="18" charset="0"/>
              </a:rPr>
              <a:t>Ở ống nghiệm chứa lá Aluminium</a:t>
            </a:r>
            <a:r>
              <a:rPr lang="vi-VN" altLang="en-US" sz="2100" b="1" smtClean="0">
                <a:latin typeface="Times New Roman" panose="02020603050405020304" pitchFamily="18" charset="0"/>
                <a:cs typeface="Times New Roman" panose="02020603050405020304" pitchFamily="18" charset="0"/>
              </a:rPr>
              <a:t>, </a:t>
            </a:r>
            <a:r>
              <a:rPr lang="vi-VN" altLang="en-US" b="1" smtClean="0">
                <a:latin typeface="Times New Roman" panose="02020603050405020304" pitchFamily="18" charset="0"/>
                <a:cs typeface="Times New Roman" panose="02020603050405020304" pitchFamily="18" charset="0"/>
              </a:rPr>
              <a:t>Aluminium </a:t>
            </a:r>
            <a:r>
              <a:rPr lang="vi-VN" altLang="en-US" b="1">
                <a:latin typeface="Times New Roman" panose="02020603050405020304" pitchFamily="18" charset="0"/>
                <a:cs typeface="Times New Roman" panose="02020603050405020304" pitchFamily="18" charset="0"/>
              </a:rPr>
              <a:t>tan </a:t>
            </a:r>
            <a:r>
              <a:rPr lang="vi-VN" altLang="en-US" b="1" smtClean="0">
                <a:latin typeface="Times New Roman" panose="02020603050405020304" pitchFamily="18" charset="0"/>
                <a:cs typeface="Times New Roman" panose="02020603050405020304" pitchFamily="18" charset="0"/>
              </a:rPr>
              <a:t>dần và có </a:t>
            </a:r>
            <a:r>
              <a:rPr lang="vi-VN" altLang="en-US" b="1">
                <a:latin typeface="Times New Roman" panose="02020603050405020304" pitchFamily="18" charset="0"/>
                <a:cs typeface="Times New Roman" panose="02020603050405020304" pitchFamily="18" charset="0"/>
              </a:rPr>
              <a:t>bọt khí không màu thoát </a:t>
            </a:r>
            <a:r>
              <a:rPr lang="vi-VN" altLang="en-US" b="1" smtClean="0">
                <a:latin typeface="Times New Roman" panose="02020603050405020304" pitchFamily="18" charset="0"/>
                <a:cs typeface="Times New Roman" panose="02020603050405020304" pitchFamily="18" charset="0"/>
              </a:rPr>
              <a:t>ra.</a:t>
            </a:r>
            <a:endParaRPr lang="en-US" altLang="en-US" b="1" dirty="0">
              <a:latin typeface="Times New Roman" panose="02020603050405020304" pitchFamily="18" charset="0"/>
              <a:cs typeface="Times New Roman" panose="02020603050405020304" pitchFamily="18" charset="0"/>
            </a:endParaRPr>
          </a:p>
        </p:txBody>
      </p:sp>
      <p:sp>
        <p:nvSpPr>
          <p:cNvPr id="15" name="Rectangle 2">
            <a:extLst>
              <a:ext uri="{FF2B5EF4-FFF2-40B4-BE49-F238E27FC236}">
                <a16:creationId xmlns:a16="http://schemas.microsoft.com/office/drawing/2014/main" xmlns="" id="{A1A69C84-FE92-6B8A-BB8A-BF86D1B76991}"/>
              </a:ext>
            </a:extLst>
          </p:cNvPr>
          <p:cNvSpPr txBox="1">
            <a:spLocks noChangeArrowheads="1"/>
          </p:cNvSpPr>
          <p:nvPr/>
        </p:nvSpPr>
        <p:spPr bwMode="auto">
          <a:xfrm>
            <a:off x="1634922" y="4542856"/>
            <a:ext cx="6324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b="1">
                <a:solidFill>
                  <a:srgbClr val="0000FF"/>
                </a:solidFill>
                <a:latin typeface="Times New Roman" panose="02020603050405020304" pitchFamily="18" charset="0"/>
                <a:cs typeface="Times New Roman" panose="02020603050405020304" pitchFamily="18" charset="0"/>
              </a:rPr>
              <a:t>2Al+2NaOH+ 2H</a:t>
            </a:r>
            <a:r>
              <a:rPr lang="vi-VN" sz="1600" b="1">
                <a:solidFill>
                  <a:srgbClr val="0000FF"/>
                </a:solidFill>
                <a:latin typeface="Times New Roman" panose="02020603050405020304" pitchFamily="18" charset="0"/>
                <a:cs typeface="Times New Roman" panose="02020603050405020304" pitchFamily="18" charset="0"/>
              </a:rPr>
              <a:t>2</a:t>
            </a:r>
            <a:r>
              <a:rPr lang="vi-VN" sz="2800" b="1">
                <a:solidFill>
                  <a:srgbClr val="0000FF"/>
                </a:solidFill>
                <a:latin typeface="Times New Roman" panose="02020603050405020304" pitchFamily="18" charset="0"/>
                <a:cs typeface="Times New Roman" panose="02020603050405020304" pitchFamily="18" charset="0"/>
              </a:rPr>
              <a:t>O → 2NaAlO</a:t>
            </a:r>
            <a:r>
              <a:rPr lang="vi-VN" sz="1400" b="1">
                <a:solidFill>
                  <a:srgbClr val="0000FF"/>
                </a:solidFill>
                <a:latin typeface="Times New Roman" panose="02020603050405020304" pitchFamily="18" charset="0"/>
                <a:cs typeface="Times New Roman" panose="02020603050405020304" pitchFamily="18" charset="0"/>
              </a:rPr>
              <a:t>2</a:t>
            </a:r>
            <a:r>
              <a:rPr lang="vi-VN" sz="2800" b="1">
                <a:solidFill>
                  <a:srgbClr val="0000FF"/>
                </a:solidFill>
                <a:latin typeface="Times New Roman" panose="02020603050405020304" pitchFamily="18" charset="0"/>
                <a:cs typeface="Times New Roman" panose="02020603050405020304" pitchFamily="18" charset="0"/>
              </a:rPr>
              <a:t> + </a:t>
            </a:r>
            <a:r>
              <a:rPr lang="vi-VN" sz="2800" b="1" smtClean="0">
                <a:solidFill>
                  <a:srgbClr val="0000FF"/>
                </a:solidFill>
                <a:latin typeface="Times New Roman" panose="02020603050405020304" pitchFamily="18" charset="0"/>
                <a:cs typeface="Times New Roman" panose="02020603050405020304" pitchFamily="18" charset="0"/>
              </a:rPr>
              <a:t>3H</a:t>
            </a:r>
            <a:r>
              <a:rPr lang="vi-VN" sz="1400" b="1" smtClean="0">
                <a:solidFill>
                  <a:srgbClr val="0000FF"/>
                </a:solidFill>
                <a:latin typeface="Times New Roman" panose="02020603050405020304" pitchFamily="18" charset="0"/>
                <a:cs typeface="Times New Roman" panose="02020603050405020304" pitchFamily="18" charset="0"/>
              </a:rPr>
              <a:t>2</a:t>
            </a:r>
          </a:p>
          <a:p>
            <a:pPr>
              <a:buNone/>
            </a:pPr>
            <a:r>
              <a:rPr lang="vi-VN" sz="1400" b="1">
                <a:solidFill>
                  <a:srgbClr val="0000FF"/>
                </a:solidFill>
                <a:latin typeface="Times New Roman" panose="02020603050405020304" pitchFamily="18" charset="0"/>
                <a:cs typeface="Times New Roman" panose="02020603050405020304" pitchFamily="18" charset="0"/>
              </a:rPr>
              <a:t> </a:t>
            </a:r>
            <a:r>
              <a:rPr lang="vi-VN" sz="1400" b="1" smtClean="0">
                <a:solidFill>
                  <a:srgbClr val="0000FF"/>
                </a:solidFill>
                <a:latin typeface="Times New Roman" panose="02020603050405020304" pitchFamily="18" charset="0"/>
                <a:cs typeface="Times New Roman" panose="02020603050405020304" pitchFamily="18" charset="0"/>
              </a:rPr>
              <a:t>                                                                   </a:t>
            </a:r>
            <a:r>
              <a:rPr lang="vi-VN" sz="1400" b="1" smtClean="0">
                <a:solidFill>
                  <a:srgbClr val="FF0000"/>
                </a:solidFill>
                <a:latin typeface="Times New Roman" panose="02020603050405020304" pitchFamily="18" charset="0"/>
                <a:cs typeface="Times New Roman" panose="02020603050405020304" pitchFamily="18" charset="0"/>
              </a:rPr>
              <a:t> </a:t>
            </a:r>
            <a:r>
              <a:rPr lang="vi-VN" sz="2000" b="1" smtClean="0">
                <a:solidFill>
                  <a:srgbClr val="FF0000"/>
                </a:solidFill>
                <a:latin typeface="Times New Roman" panose="02020603050405020304" pitchFamily="18" charset="0"/>
                <a:cs typeface="Times New Roman" panose="02020603050405020304" pitchFamily="18" charset="0"/>
              </a:rPr>
              <a:t> ( Sodium aluminate)</a:t>
            </a:r>
            <a:endParaRPr lang="vi-VN" sz="2000" b="1">
              <a:solidFill>
                <a:srgbClr val="FF0000"/>
              </a:solidFill>
              <a:latin typeface="Times New Roman" panose="02020603050405020304" pitchFamily="18" charset="0"/>
              <a:cs typeface="Times New Roman" panose="02020603050405020304" pitchFamily="18" charset="0"/>
            </a:endParaRPr>
          </a:p>
        </p:txBody>
      </p:sp>
      <p:sp>
        <p:nvSpPr>
          <p:cNvPr id="16" name="Rectangle 2">
            <a:extLst>
              <a:ext uri="{FF2B5EF4-FFF2-40B4-BE49-F238E27FC236}">
                <a16:creationId xmlns:a16="http://schemas.microsoft.com/office/drawing/2014/main" xmlns="" id="{F7397EE3-F14F-EDB7-6224-18E3DCB9613A}"/>
              </a:ext>
            </a:extLst>
          </p:cNvPr>
          <p:cNvSpPr txBox="1">
            <a:spLocks noChangeArrowheads="1"/>
          </p:cNvSpPr>
          <p:nvPr/>
        </p:nvSpPr>
        <p:spPr bwMode="auto">
          <a:xfrm>
            <a:off x="178190" y="5181600"/>
            <a:ext cx="994954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b="1" smtClean="0">
                <a:solidFill>
                  <a:srgbClr val="FF0000"/>
                </a:solidFill>
                <a:latin typeface="Times New Roman" panose="02020603050405020304" pitchFamily="18" charset="0"/>
                <a:cs typeface="Times New Roman" panose="02020603050405020304" pitchFamily="18" charset="0"/>
              </a:rPr>
              <a:t>Kết Luận: Aluminium </a:t>
            </a:r>
            <a:r>
              <a:rPr lang="vi-VN" sz="2800" b="1">
                <a:solidFill>
                  <a:srgbClr val="FF0000"/>
                </a:solidFill>
                <a:latin typeface="Times New Roman" panose="02020603050405020304" pitchFamily="18" charset="0"/>
                <a:cs typeface="Times New Roman" panose="02020603050405020304" pitchFamily="18" charset="0"/>
              </a:rPr>
              <a:t>có phản ứng với dung dịch kiềm</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xmlns="" id="{A1A69C84-FE92-6B8A-BB8A-BF86D1B76991}"/>
              </a:ext>
            </a:extLst>
          </p:cNvPr>
          <p:cNvSpPr txBox="1">
            <a:spLocks noChangeArrowheads="1"/>
          </p:cNvSpPr>
          <p:nvPr/>
        </p:nvSpPr>
        <p:spPr bwMode="auto">
          <a:xfrm>
            <a:off x="29709" y="2044913"/>
            <a:ext cx="936258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vi-VN" altLang="en-US" sz="2100" b="1" smtClean="0">
                <a:latin typeface="Times New Roman" panose="02020603050405020304" pitchFamily="18" charset="0"/>
                <a:cs typeface="Times New Roman" panose="02020603050405020304" pitchFamily="18" charset="0"/>
              </a:rPr>
              <a:t>- </a:t>
            </a:r>
            <a:r>
              <a:rPr lang="vi-VN" altLang="en-US" b="1" smtClean="0">
                <a:latin typeface="Times New Roman" panose="02020603050405020304" pitchFamily="18" charset="0"/>
                <a:cs typeface="Times New Roman" panose="02020603050405020304" pitchFamily="18" charset="0"/>
              </a:rPr>
              <a:t>Ở ống nghiệm chứa đinh Iron, không có hiện tượng xảy ra.</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52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2" grpId="0"/>
      <p:bldP spid="6" grpId="0" animBg="1"/>
      <p:bldP spid="14"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OẠT ĐỘNG NGHIÊN CỨU KHOA HỌC KĨ THUẬT NĂM HỌC 2020 - 2021 - Trường THPT  Nguyễn Thái Bình">
            <a:extLst>
              <a:ext uri="{FF2B5EF4-FFF2-40B4-BE49-F238E27FC236}">
                <a16:creationId xmlns:a16="http://schemas.microsoft.com/office/drawing/2014/main" xmlns="" id="{39A425F4-ACC6-488C-E885-3715FEF73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xmlns="" id="{1E6672B8-69C7-ACCD-D77A-5197BEF28FE5}"/>
              </a:ext>
            </a:extLst>
          </p:cNvPr>
          <p:cNvSpPr>
            <a:spLocks noChangeArrowheads="1"/>
          </p:cNvSpPr>
          <p:nvPr/>
        </p:nvSpPr>
        <p:spPr bwMode="gray">
          <a:xfrm>
            <a:off x="513366" y="1339191"/>
            <a:ext cx="2982723" cy="479671"/>
          </a:xfrm>
          <a:prstGeom prst="roundRect">
            <a:avLst>
              <a:gd name="adj" fmla="val 50000"/>
            </a:avLst>
          </a:prstGeom>
          <a:gradFill rotWithShape="1">
            <a:gsLst>
              <a:gs pos="0">
                <a:srgbClr val="85D9F7"/>
              </a:gs>
              <a:gs pos="100000">
                <a:srgbClr val="85D9F7">
                  <a:gamma/>
                  <a:tint val="5882"/>
                  <a:invGamma/>
                </a:srgbClr>
              </a:gs>
            </a:gsLst>
            <a:lin ang="0" scaled="1"/>
          </a:gradFill>
          <a:ln w="381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defRPr/>
            </a:pPr>
            <a:r>
              <a:rPr lang="vi-VN" b="1" i="1" kern="0" dirty="0">
                <a:solidFill>
                  <a:srgbClr val="0A2068"/>
                </a:solidFill>
                <a:latin typeface="Arial"/>
              </a:rPr>
              <a:t>MỞ RỘNG KIẾN THỨC</a:t>
            </a:r>
            <a:endParaRPr lang="en-US" b="1" i="1" kern="0" dirty="0">
              <a:solidFill>
                <a:srgbClr val="0A2068"/>
              </a:solidFill>
              <a:latin typeface="Arial"/>
            </a:endParaRPr>
          </a:p>
        </p:txBody>
      </p:sp>
    </p:spTree>
    <p:extLst>
      <p:ext uri="{BB962C8B-B14F-4D97-AF65-F5344CB8AC3E}">
        <p14:creationId xmlns:p14="http://schemas.microsoft.com/office/powerpoint/2010/main" val="17965493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57" y="0"/>
            <a:ext cx="9111343" cy="6858000"/>
          </a:xfrm>
          <a:prstGeom prst="rect">
            <a:avLst/>
          </a:prstGeom>
        </p:spPr>
      </p:pic>
    </p:spTree>
    <p:extLst>
      <p:ext uri="{BB962C8B-B14F-4D97-AF65-F5344CB8AC3E}">
        <p14:creationId xmlns:p14="http://schemas.microsoft.com/office/powerpoint/2010/main" val="1694334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3293" y="86831"/>
            <a:ext cx="7710056" cy="461665"/>
          </a:xfrm>
          <a:prstGeom prst="rect">
            <a:avLst/>
          </a:prstGeom>
          <a:solidFill>
            <a:schemeClr val="bg1"/>
          </a:solidFill>
          <a:ln>
            <a:solidFill>
              <a:schemeClr val="accent1"/>
            </a:solidFill>
          </a:ln>
        </p:spPr>
        <p:txBody>
          <a:bodyPr wrap="square" rtlCol="0">
            <a:spAutoFit/>
          </a:bodyPr>
          <a:lstStyle/>
          <a:p>
            <a:pPr algn="ctr"/>
            <a:r>
              <a:rPr lang="en-US" sz="2400" b="1">
                <a:solidFill>
                  <a:srgbClr val="FF0000"/>
                </a:solidFill>
                <a:latin typeface="Times New Roman" pitchFamily="18" charset="0"/>
                <a:cs typeface="Times New Roman" pitchFamily="18" charset="0"/>
              </a:rPr>
              <a:t>TRÒ </a:t>
            </a:r>
            <a:r>
              <a:rPr lang="en-US" sz="2400" b="1" smtClean="0">
                <a:solidFill>
                  <a:srgbClr val="FF0000"/>
                </a:solidFill>
                <a:latin typeface="Times New Roman" pitchFamily="18" charset="0"/>
                <a:cs typeface="Times New Roman" pitchFamily="18" charset="0"/>
              </a:rPr>
              <a:t>CHƠI:</a:t>
            </a:r>
            <a:r>
              <a:rPr lang="vi-VN" sz="2400" b="1" smtClean="0">
                <a:solidFill>
                  <a:srgbClr val="FF0000"/>
                </a:solidFill>
                <a:latin typeface="Times New Roman" pitchFamily="18" charset="0"/>
                <a:cs typeface="Times New Roman" pitchFamily="18" charset="0"/>
              </a:rPr>
              <a:t> LẬT MẢNH GHÉP</a:t>
            </a:r>
            <a:endParaRPr lang="en-US" sz="2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743" y="1347299"/>
            <a:ext cx="4817974" cy="4817974"/>
          </a:xfrm>
          <a:prstGeom prst="rect">
            <a:avLst/>
          </a:prstGeom>
        </p:spPr>
      </p:pic>
      <p:sp>
        <p:nvSpPr>
          <p:cNvPr id="6" name="Rectangle 5">
            <a:hlinkClick r:id="rId4" action="ppaction://hlinksldjump"/>
          </p:cNvPr>
          <p:cNvSpPr/>
          <p:nvPr/>
        </p:nvSpPr>
        <p:spPr>
          <a:xfrm>
            <a:off x="3200401" y="1347299"/>
            <a:ext cx="2590799" cy="240898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a:latin typeface="Times New Roman" pitchFamily="18" charset="0"/>
                <a:cs typeface="Times New Roman" pitchFamily="18" charset="0"/>
              </a:rPr>
              <a:t>1</a:t>
            </a:r>
          </a:p>
        </p:txBody>
      </p:sp>
      <p:sp>
        <p:nvSpPr>
          <p:cNvPr id="7" name="Rectangle 6">
            <a:hlinkClick r:id="rId5" action="ppaction://hlinksldjump"/>
          </p:cNvPr>
          <p:cNvSpPr/>
          <p:nvPr/>
        </p:nvSpPr>
        <p:spPr>
          <a:xfrm>
            <a:off x="5791200" y="1371439"/>
            <a:ext cx="2593517" cy="23848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a:latin typeface="Times New Roman" pitchFamily="18" charset="0"/>
                <a:cs typeface="Times New Roman" pitchFamily="18" charset="0"/>
              </a:rPr>
              <a:t>2</a:t>
            </a:r>
          </a:p>
        </p:txBody>
      </p:sp>
      <p:sp>
        <p:nvSpPr>
          <p:cNvPr id="8" name="Rectangle 7">
            <a:hlinkClick r:id="rId6" action="ppaction://hlinksldjump"/>
          </p:cNvPr>
          <p:cNvSpPr/>
          <p:nvPr/>
        </p:nvSpPr>
        <p:spPr>
          <a:xfrm>
            <a:off x="3178129" y="3778804"/>
            <a:ext cx="2613071" cy="240898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7200">
                <a:latin typeface="Times New Roman" pitchFamily="18" charset="0"/>
                <a:cs typeface="Times New Roman" pitchFamily="18" charset="0"/>
              </a:rPr>
              <a:t>3</a:t>
            </a:r>
          </a:p>
        </p:txBody>
      </p:sp>
      <p:sp>
        <p:nvSpPr>
          <p:cNvPr id="9" name="Rectangle 8">
            <a:hlinkClick r:id="rId7" action="ppaction://hlinksldjump"/>
          </p:cNvPr>
          <p:cNvSpPr/>
          <p:nvPr/>
        </p:nvSpPr>
        <p:spPr>
          <a:xfrm>
            <a:off x="5791200" y="3746378"/>
            <a:ext cx="2593517" cy="2408987"/>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a:latin typeface="Times New Roman" pitchFamily="18" charset="0"/>
                <a:cs typeface="Times New Roman" pitchFamily="18" charset="0"/>
              </a:rPr>
              <a:t>4</a:t>
            </a:r>
          </a:p>
        </p:txBody>
      </p:sp>
      <p:sp>
        <p:nvSpPr>
          <p:cNvPr id="15" name="Rounded Rectangle 14"/>
          <p:cNvSpPr/>
          <p:nvPr/>
        </p:nvSpPr>
        <p:spPr>
          <a:xfrm>
            <a:off x="401438" y="2819400"/>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a:solidFill>
                  <a:schemeClr val="tx1"/>
                </a:solidFill>
                <a:latin typeface="Times New Roman" pitchFamily="18" charset="0"/>
                <a:cs typeface="Times New Roman" pitchFamily="18" charset="0"/>
              </a:rPr>
              <a:t>HÌNH ẢNH CHỦ ĐỀ</a:t>
            </a:r>
          </a:p>
        </p:txBody>
      </p:sp>
      <p:sp>
        <p:nvSpPr>
          <p:cNvPr id="16" name="Rectangle 15"/>
          <p:cNvSpPr/>
          <p:nvPr/>
        </p:nvSpPr>
        <p:spPr>
          <a:xfrm>
            <a:off x="3212340" y="6293323"/>
            <a:ext cx="1207710" cy="488477"/>
          </a:xfrm>
          <a:prstGeom prst="rect">
            <a:avLst/>
          </a:prstGeom>
          <a:solidFill>
            <a:schemeClr val="accent5"/>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a:latin typeface="Times New Roman" pitchFamily="18" charset="0"/>
                <a:cs typeface="Times New Roman" pitchFamily="18" charset="0"/>
              </a:rPr>
              <a:t>1</a:t>
            </a:r>
          </a:p>
        </p:txBody>
      </p:sp>
      <p:sp>
        <p:nvSpPr>
          <p:cNvPr id="17" name="Rectangle 16"/>
          <p:cNvSpPr/>
          <p:nvPr/>
        </p:nvSpPr>
        <p:spPr>
          <a:xfrm>
            <a:off x="4456946" y="6300860"/>
            <a:ext cx="1342751" cy="488477"/>
          </a:xfrm>
          <a:prstGeom prst="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a:latin typeface="Times New Roman" pitchFamily="18" charset="0"/>
                <a:cs typeface="Times New Roman" pitchFamily="18" charset="0"/>
              </a:rPr>
              <a:t>2</a:t>
            </a:r>
          </a:p>
        </p:txBody>
      </p:sp>
      <p:sp>
        <p:nvSpPr>
          <p:cNvPr id="18" name="Rectangle 17"/>
          <p:cNvSpPr/>
          <p:nvPr/>
        </p:nvSpPr>
        <p:spPr>
          <a:xfrm>
            <a:off x="5836593" y="6292754"/>
            <a:ext cx="1194380" cy="4884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a:latin typeface="Times New Roman" pitchFamily="18" charset="0"/>
                <a:cs typeface="Times New Roman" pitchFamily="18" charset="0"/>
              </a:rPr>
              <a:t>3</a:t>
            </a:r>
          </a:p>
        </p:txBody>
      </p:sp>
      <p:sp>
        <p:nvSpPr>
          <p:cNvPr id="19" name="Rectangle 18"/>
          <p:cNvSpPr/>
          <p:nvPr/>
        </p:nvSpPr>
        <p:spPr>
          <a:xfrm>
            <a:off x="7030973" y="6292754"/>
            <a:ext cx="1353743" cy="478749"/>
          </a:xfrm>
          <a:prstGeom prst="rect">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a:latin typeface="Times New Roman" pitchFamily="18" charset="0"/>
                <a:cs typeface="Times New Roman" pitchFamily="18" charset="0"/>
              </a:rPr>
              <a:t>4</a:t>
            </a:r>
          </a:p>
        </p:txBody>
      </p:sp>
      <p:sp>
        <p:nvSpPr>
          <p:cNvPr id="24" name="Rectangle 23"/>
          <p:cNvSpPr/>
          <p:nvPr/>
        </p:nvSpPr>
        <p:spPr>
          <a:xfrm>
            <a:off x="3212340" y="801100"/>
            <a:ext cx="1213744" cy="546198"/>
          </a:xfrm>
          <a:prstGeom prst="rect">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1</a:t>
            </a:r>
          </a:p>
        </p:txBody>
      </p:sp>
      <p:sp>
        <p:nvSpPr>
          <p:cNvPr id="25" name="Rectangle 24"/>
          <p:cNvSpPr/>
          <p:nvPr/>
        </p:nvSpPr>
        <p:spPr>
          <a:xfrm>
            <a:off x="4471480" y="801101"/>
            <a:ext cx="1319719" cy="523267"/>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2</a:t>
            </a:r>
          </a:p>
        </p:txBody>
      </p:sp>
      <p:sp>
        <p:nvSpPr>
          <p:cNvPr id="26" name="Rectangle 25"/>
          <p:cNvSpPr/>
          <p:nvPr/>
        </p:nvSpPr>
        <p:spPr>
          <a:xfrm>
            <a:off x="5836594" y="801101"/>
            <a:ext cx="1194379" cy="523680"/>
          </a:xfrm>
          <a:prstGeom prst="rect">
            <a:avLst/>
          </a:prstGeom>
          <a:solidFill>
            <a:schemeClr val="accent3">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3</a:t>
            </a:r>
          </a:p>
        </p:txBody>
      </p:sp>
      <p:sp>
        <p:nvSpPr>
          <p:cNvPr id="27" name="Rectangle 26"/>
          <p:cNvSpPr/>
          <p:nvPr/>
        </p:nvSpPr>
        <p:spPr>
          <a:xfrm>
            <a:off x="7030975" y="801100"/>
            <a:ext cx="1353742" cy="523681"/>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a:latin typeface="Times New Roman" pitchFamily="18" charset="0"/>
                <a:cs typeface="Times New Roman" pitchFamily="18" charset="0"/>
              </a:rPr>
              <a:t>4</a:t>
            </a:r>
          </a:p>
        </p:txBody>
      </p:sp>
      <p:sp>
        <p:nvSpPr>
          <p:cNvPr id="2" name="Right Arrow 1">
            <a:hlinkClick r:id="rId8" action="ppaction://hlinksldjump"/>
          </p:cNvPr>
          <p:cNvSpPr/>
          <p:nvPr/>
        </p:nvSpPr>
        <p:spPr>
          <a:xfrm>
            <a:off x="249038" y="6220290"/>
            <a:ext cx="304800" cy="2945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041311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1" nodeType="with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 presetClass="emph" presetSubtype="2" fill="hold" nodeType="withEffect">
                                  <p:stCondLst>
                                    <p:cond delay="0"/>
                                  </p:stCondLst>
                                  <p:childTnLst>
                                    <p:animClr clrSpc="rgb" dir="cw">
                                      <p:cBhvr>
                                        <p:cTn id="18" dur="500" fill="hold"/>
                                        <p:tgtEl>
                                          <p:spTgt spid="16"/>
                                        </p:tgtEl>
                                        <p:attrNameLst>
                                          <p:attrName>fillcolor</p:attrName>
                                        </p:attrNameLst>
                                      </p:cBhvr>
                                      <p:to>
                                        <a:srgbClr val="000000"/>
                                      </p:to>
                                    </p:animClr>
                                    <p:set>
                                      <p:cBhvr>
                                        <p:cTn id="19" dur="500" fill="hold"/>
                                        <p:tgtEl>
                                          <p:spTgt spid="16"/>
                                        </p:tgtEl>
                                        <p:attrNameLst>
                                          <p:attrName>fill.type</p:attrName>
                                        </p:attrNameLst>
                                      </p:cBhvr>
                                      <p:to>
                                        <p:strVal val="solid"/>
                                      </p:to>
                                    </p:set>
                                    <p:set>
                                      <p:cBhvr>
                                        <p:cTn id="20" dur="500" fill="hold"/>
                                        <p:tgtEl>
                                          <p:spTgt spid="1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17"/>
                                        </p:tgtEl>
                                        <p:attrNameLst>
                                          <p:attrName>fillcolor</p:attrName>
                                        </p:attrNameLst>
                                      </p:cBhvr>
                                      <p:to>
                                        <a:srgbClr val="000000"/>
                                      </p:to>
                                    </p:animClr>
                                    <p:set>
                                      <p:cBhvr>
                                        <p:cTn id="23" dur="500" fill="hold"/>
                                        <p:tgtEl>
                                          <p:spTgt spid="17"/>
                                        </p:tgtEl>
                                        <p:attrNameLst>
                                          <p:attrName>fill.type</p:attrName>
                                        </p:attrNameLst>
                                      </p:cBhvr>
                                      <p:to>
                                        <p:strVal val="solid"/>
                                      </p:to>
                                    </p:set>
                                    <p:set>
                                      <p:cBhvr>
                                        <p:cTn id="24" dur="500" fill="hold"/>
                                        <p:tgtEl>
                                          <p:spTgt spid="17"/>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18"/>
                                        </p:tgtEl>
                                        <p:attrNameLst>
                                          <p:attrName>fillcolor</p:attrName>
                                        </p:attrNameLst>
                                      </p:cBhvr>
                                      <p:to>
                                        <a:srgbClr val="000000"/>
                                      </p:to>
                                    </p:animClr>
                                    <p:set>
                                      <p:cBhvr>
                                        <p:cTn id="27" dur="500" fill="hold"/>
                                        <p:tgtEl>
                                          <p:spTgt spid="18"/>
                                        </p:tgtEl>
                                        <p:attrNameLst>
                                          <p:attrName>fill.type</p:attrName>
                                        </p:attrNameLst>
                                      </p:cBhvr>
                                      <p:to>
                                        <p:strVal val="solid"/>
                                      </p:to>
                                    </p:set>
                                    <p:set>
                                      <p:cBhvr>
                                        <p:cTn id="28" dur="500" fill="hold"/>
                                        <p:tgtEl>
                                          <p:spTgt spid="18"/>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500" fill="hold"/>
                                        <p:tgtEl>
                                          <p:spTgt spid="19"/>
                                        </p:tgtEl>
                                        <p:attrNameLst>
                                          <p:attrName>fillcolor</p:attrName>
                                        </p:attrNameLst>
                                      </p:cBhvr>
                                      <p:to>
                                        <a:srgbClr val="000000"/>
                                      </p:to>
                                    </p:animClr>
                                    <p:set>
                                      <p:cBhvr>
                                        <p:cTn id="31" dur="500" fill="hold"/>
                                        <p:tgtEl>
                                          <p:spTgt spid="19"/>
                                        </p:tgtEl>
                                        <p:attrNameLst>
                                          <p:attrName>fill.type</p:attrName>
                                        </p:attrNameLst>
                                      </p:cBhvr>
                                      <p:to>
                                        <p:strVal val="solid"/>
                                      </p:to>
                                    </p:set>
                                    <p:set>
                                      <p:cBhvr>
                                        <p:cTn id="32" dur="500" fill="hold"/>
                                        <p:tgtEl>
                                          <p:spTgt spid="19"/>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24"/>
                                        </p:tgtEl>
                                        <p:attrNameLst>
                                          <p:attrName>fillcolor</p:attrName>
                                        </p:attrNameLst>
                                      </p:cBhvr>
                                      <p:to>
                                        <a:srgbClr val="000000"/>
                                      </p:to>
                                    </p:animClr>
                                    <p:set>
                                      <p:cBhvr>
                                        <p:cTn id="35" dur="500" fill="hold"/>
                                        <p:tgtEl>
                                          <p:spTgt spid="24"/>
                                        </p:tgtEl>
                                        <p:attrNameLst>
                                          <p:attrName>fill.type</p:attrName>
                                        </p:attrNameLst>
                                      </p:cBhvr>
                                      <p:to>
                                        <p:strVal val="solid"/>
                                      </p:to>
                                    </p:set>
                                    <p:set>
                                      <p:cBhvr>
                                        <p:cTn id="36" dur="500" fill="hold"/>
                                        <p:tgtEl>
                                          <p:spTgt spid="24"/>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25"/>
                                        </p:tgtEl>
                                        <p:attrNameLst>
                                          <p:attrName>fillcolor</p:attrName>
                                        </p:attrNameLst>
                                      </p:cBhvr>
                                      <p:to>
                                        <a:srgbClr val="000000"/>
                                      </p:to>
                                    </p:animClr>
                                    <p:set>
                                      <p:cBhvr>
                                        <p:cTn id="39" dur="500" fill="hold"/>
                                        <p:tgtEl>
                                          <p:spTgt spid="25"/>
                                        </p:tgtEl>
                                        <p:attrNameLst>
                                          <p:attrName>fill.type</p:attrName>
                                        </p:attrNameLst>
                                      </p:cBhvr>
                                      <p:to>
                                        <p:strVal val="solid"/>
                                      </p:to>
                                    </p:set>
                                    <p:set>
                                      <p:cBhvr>
                                        <p:cTn id="40" dur="500" fill="hold"/>
                                        <p:tgtEl>
                                          <p:spTgt spid="25"/>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26"/>
                                        </p:tgtEl>
                                        <p:attrNameLst>
                                          <p:attrName>fillcolor</p:attrName>
                                        </p:attrNameLst>
                                      </p:cBhvr>
                                      <p:to>
                                        <a:srgbClr val="000000"/>
                                      </p:to>
                                    </p:animClr>
                                    <p:set>
                                      <p:cBhvr>
                                        <p:cTn id="43" dur="500" fill="hold"/>
                                        <p:tgtEl>
                                          <p:spTgt spid="26"/>
                                        </p:tgtEl>
                                        <p:attrNameLst>
                                          <p:attrName>fill.type</p:attrName>
                                        </p:attrNameLst>
                                      </p:cBhvr>
                                      <p:to>
                                        <p:strVal val="solid"/>
                                      </p:to>
                                    </p:set>
                                    <p:set>
                                      <p:cBhvr>
                                        <p:cTn id="44" dur="500" fill="hold"/>
                                        <p:tgtEl>
                                          <p:spTgt spid="26"/>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27"/>
                                        </p:tgtEl>
                                        <p:attrNameLst>
                                          <p:attrName>fillcolor</p:attrName>
                                        </p:attrNameLst>
                                      </p:cBhvr>
                                      <p:to>
                                        <a:srgbClr val="000000"/>
                                      </p:to>
                                    </p:animClr>
                                    <p:set>
                                      <p:cBhvr>
                                        <p:cTn id="47" dur="500" fill="hold"/>
                                        <p:tgtEl>
                                          <p:spTgt spid="27"/>
                                        </p:tgtEl>
                                        <p:attrNameLst>
                                          <p:attrName>fill.type</p:attrName>
                                        </p:attrNameLst>
                                      </p:cBhvr>
                                      <p:to>
                                        <p:strVal val="solid"/>
                                      </p:to>
                                    </p:set>
                                    <p:set>
                                      <p:cBhvr>
                                        <p:cTn id="48" dur="500" fill="hold"/>
                                        <p:tgtEl>
                                          <p:spTgt spid="27"/>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2" nodeType="clickEffect">
                                  <p:stCondLst>
                                    <p:cond delay="0"/>
                                  </p:stCondLst>
                                  <p:childTnLst>
                                    <p:animEffect transition="out" filter="wipe(down)">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 presetClass="emph" presetSubtype="2" fill="hold" nodeType="withEffect">
                                  <p:stCondLst>
                                    <p:cond delay="0"/>
                                  </p:stCondLst>
                                  <p:childTnLst>
                                    <p:animClr clrSpc="rgb" dir="cw">
                                      <p:cBhvr>
                                        <p:cTn id="56" dur="500" fill="hold"/>
                                        <p:tgtEl>
                                          <p:spTgt spid="16"/>
                                        </p:tgtEl>
                                        <p:attrNameLst>
                                          <p:attrName>fillcolor</p:attrName>
                                        </p:attrNameLst>
                                      </p:cBhvr>
                                      <p:to>
                                        <a:srgbClr val="000000"/>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emph" presetSubtype="2" fill="hold" nodeType="withEffect">
                                  <p:stCondLst>
                                    <p:cond delay="0"/>
                                  </p:stCondLst>
                                  <p:childTnLst>
                                    <p:animClr clrSpc="rgb" dir="cw">
                                      <p:cBhvr>
                                        <p:cTn id="60" dur="500" fill="hold"/>
                                        <p:tgtEl>
                                          <p:spTgt spid="24"/>
                                        </p:tgtEl>
                                        <p:attrNameLst>
                                          <p:attrName>fillcolor</p:attrName>
                                        </p:attrNameLst>
                                      </p:cBhvr>
                                      <p:to>
                                        <a:srgbClr val="000000"/>
                                      </p:to>
                                    </p:animClr>
                                    <p:set>
                                      <p:cBhvr>
                                        <p:cTn id="61" dur="500" fill="hold"/>
                                        <p:tgtEl>
                                          <p:spTgt spid="24"/>
                                        </p:tgtEl>
                                        <p:attrNameLst>
                                          <p:attrName>fill.type</p:attrName>
                                        </p:attrNameLst>
                                      </p:cBhvr>
                                      <p:to>
                                        <p:strVal val="solid"/>
                                      </p:to>
                                    </p:set>
                                    <p:set>
                                      <p:cBhvr>
                                        <p:cTn id="62" dur="500" fill="hold"/>
                                        <p:tgtEl>
                                          <p:spTgt spid="24"/>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with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 presetClass="emph" presetSubtype="2" fill="hold" nodeType="withEffect">
                                  <p:stCondLst>
                                    <p:cond delay="0"/>
                                  </p:stCondLst>
                                  <p:childTnLst>
                                    <p:animClr clrSpc="rgb" dir="cw">
                                      <p:cBhvr>
                                        <p:cTn id="70" dur="500" fill="hold"/>
                                        <p:tgtEl>
                                          <p:spTgt spid="17"/>
                                        </p:tgtEl>
                                        <p:attrNameLst>
                                          <p:attrName>fillcolor</p:attrName>
                                        </p:attrNameLst>
                                      </p:cBhvr>
                                      <p:to>
                                        <a:srgbClr val="000000"/>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25"/>
                                        </p:tgtEl>
                                        <p:attrNameLst>
                                          <p:attrName>fillcolor</p:attrName>
                                        </p:attrNameLst>
                                      </p:cBhvr>
                                      <p:to>
                                        <a:srgbClr val="000000"/>
                                      </p:to>
                                    </p:animClr>
                                    <p:set>
                                      <p:cBhvr>
                                        <p:cTn id="75" dur="500" fill="hold"/>
                                        <p:tgtEl>
                                          <p:spTgt spid="25"/>
                                        </p:tgtEl>
                                        <p:attrNameLst>
                                          <p:attrName>fill.type</p:attrName>
                                        </p:attrNameLst>
                                      </p:cBhvr>
                                      <p:to>
                                        <p:strVal val="solid"/>
                                      </p:to>
                                    </p:set>
                                    <p:set>
                                      <p:cBhvr>
                                        <p:cTn id="76" dur="500" fill="hold"/>
                                        <p:tgtEl>
                                          <p:spTgt spid="25"/>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6" presetClass="exit" presetSubtype="21" fill="hold" nodeType="withEffect">
                                  <p:stCondLst>
                                    <p:cond delay="0"/>
                                  </p:stCondLst>
                                  <p:childTnLst>
                                    <p:animEffect transition="out" filter="barn(inVertical)">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 presetClass="emph" presetSubtype="2" fill="hold" nodeType="withEffect">
                                  <p:stCondLst>
                                    <p:cond delay="0"/>
                                  </p:stCondLst>
                                  <p:childTnLst>
                                    <p:animClr clrSpc="rgb" dir="cw">
                                      <p:cBhvr>
                                        <p:cTn id="84" dur="500" fill="hold"/>
                                        <p:tgtEl>
                                          <p:spTgt spid="18"/>
                                        </p:tgtEl>
                                        <p:attrNameLst>
                                          <p:attrName>fillcolor</p:attrName>
                                        </p:attrNameLst>
                                      </p:cBhvr>
                                      <p:to>
                                        <a:srgbClr val="00000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500" fill="hold"/>
                                        <p:tgtEl>
                                          <p:spTgt spid="26"/>
                                        </p:tgtEl>
                                        <p:attrNameLst>
                                          <p:attrName>fillcolor</p:attrName>
                                        </p:attrNameLst>
                                      </p:cBhvr>
                                      <p:to>
                                        <a:srgbClr val="000000"/>
                                      </p:to>
                                    </p:animClr>
                                    <p:set>
                                      <p:cBhvr>
                                        <p:cTn id="89" dur="500" fill="hold"/>
                                        <p:tgtEl>
                                          <p:spTgt spid="26"/>
                                        </p:tgtEl>
                                        <p:attrNameLst>
                                          <p:attrName>fill.type</p:attrName>
                                        </p:attrNameLst>
                                      </p:cBhvr>
                                      <p:to>
                                        <p:strVal val="solid"/>
                                      </p:to>
                                    </p:set>
                                    <p:set>
                                      <p:cBhvr>
                                        <p:cTn id="90" dur="500" fill="hold"/>
                                        <p:tgtEl>
                                          <p:spTgt spid="26"/>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16" presetClass="exit" presetSubtype="21" fill="hold" nodeType="withEffect">
                                  <p:stCondLst>
                                    <p:cond delay="0"/>
                                  </p:stCondLst>
                                  <p:childTnLst>
                                    <p:animEffect transition="out" filter="barn(inVertical)">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 presetClass="emph" presetSubtype="2" fill="hold" nodeType="withEffect">
                                  <p:stCondLst>
                                    <p:cond delay="0"/>
                                  </p:stCondLst>
                                  <p:childTnLst>
                                    <p:animClr clrSpc="rgb" dir="cw">
                                      <p:cBhvr>
                                        <p:cTn id="98" dur="500" fill="hold"/>
                                        <p:tgtEl>
                                          <p:spTgt spid="19"/>
                                        </p:tgtEl>
                                        <p:attrNameLst>
                                          <p:attrName>fillcolor</p:attrName>
                                        </p:attrNameLst>
                                      </p:cBhvr>
                                      <p:to>
                                        <a:srgbClr val="000000"/>
                                      </p:to>
                                    </p:animClr>
                                    <p:set>
                                      <p:cBhvr>
                                        <p:cTn id="99" dur="500" fill="hold"/>
                                        <p:tgtEl>
                                          <p:spTgt spid="19"/>
                                        </p:tgtEl>
                                        <p:attrNameLst>
                                          <p:attrName>fill.type</p:attrName>
                                        </p:attrNameLst>
                                      </p:cBhvr>
                                      <p:to>
                                        <p:strVal val="solid"/>
                                      </p:to>
                                    </p:set>
                                    <p:set>
                                      <p:cBhvr>
                                        <p:cTn id="100" dur="500" fill="hold"/>
                                        <p:tgtEl>
                                          <p:spTgt spid="19"/>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27"/>
                                        </p:tgtEl>
                                        <p:attrNameLst>
                                          <p:attrName>fillcolor</p:attrName>
                                        </p:attrNameLst>
                                      </p:cBhvr>
                                      <p:to>
                                        <a:srgbClr val="000000"/>
                                      </p:to>
                                    </p:animClr>
                                    <p:set>
                                      <p:cBhvr>
                                        <p:cTn id="103" dur="500" fill="hold"/>
                                        <p:tgtEl>
                                          <p:spTgt spid="27"/>
                                        </p:tgtEl>
                                        <p:attrNameLst>
                                          <p:attrName>fill.type</p:attrName>
                                        </p:attrNameLst>
                                      </p:cBhvr>
                                      <p:to>
                                        <p:strVal val="solid"/>
                                      </p:to>
                                    </p:set>
                                    <p:set>
                                      <p:cBhvr>
                                        <p:cTn id="104" dur="500" fill="hold"/>
                                        <p:tgtEl>
                                          <p:spTgt spid="27"/>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24"/>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withEffect">
                                  <p:stCondLst>
                                    <p:cond delay="0"/>
                                  </p:stCondLst>
                                  <p:childTnLst>
                                    <p:animClr clrSpc="rgb" dir="cw">
                                      <p:cBhvr>
                                        <p:cTn id="109" dur="500" fill="hold"/>
                                        <p:tgtEl>
                                          <p:spTgt spid="6"/>
                                        </p:tgtEl>
                                        <p:attrNameLst>
                                          <p:attrName>fillcolor</p:attrName>
                                        </p:attrNameLst>
                                      </p:cBhvr>
                                      <p:to>
                                        <a:srgbClr val="000000"/>
                                      </p:to>
                                    </p:animClr>
                                    <p:set>
                                      <p:cBhvr>
                                        <p:cTn id="110" dur="500" fill="hold"/>
                                        <p:tgtEl>
                                          <p:spTgt spid="6"/>
                                        </p:tgtEl>
                                        <p:attrNameLst>
                                          <p:attrName>fill.type</p:attrName>
                                        </p:attrNameLst>
                                      </p:cBhvr>
                                      <p:to>
                                        <p:strVal val="solid"/>
                                      </p:to>
                                    </p:set>
                                    <p:set>
                                      <p:cBhvr>
                                        <p:cTn id="111" dur="500" fill="hold"/>
                                        <p:tgtEl>
                                          <p:spTgt spid="6"/>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6"/>
                                        </p:tgtEl>
                                        <p:attrNameLst>
                                          <p:attrName>fillcolor</p:attrName>
                                        </p:attrNameLst>
                                      </p:cBhvr>
                                      <p:to>
                                        <a:srgbClr val="00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24"/>
                                        </p:tgtEl>
                                        <p:attrNameLst>
                                          <p:attrName>fillcolor</p:attrName>
                                        </p:attrNameLst>
                                      </p:cBhvr>
                                      <p:to>
                                        <a:srgbClr val="000000"/>
                                      </p:to>
                                    </p:animClr>
                                    <p:set>
                                      <p:cBhvr>
                                        <p:cTn id="118" dur="500" fill="hold"/>
                                        <p:tgtEl>
                                          <p:spTgt spid="24"/>
                                        </p:tgtEl>
                                        <p:attrNameLst>
                                          <p:attrName>fill.type</p:attrName>
                                        </p:attrNameLst>
                                      </p:cBhvr>
                                      <p:to>
                                        <p:strVal val="solid"/>
                                      </p:to>
                                    </p:set>
                                    <p:set>
                                      <p:cBhvr>
                                        <p:cTn id="119"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20" restart="whenNotActive" fill="hold" evtFilter="cancelBubble" nodeType="interactiveSeq">
                <p:stCondLst>
                  <p:cond evt="onClick" delay="0">
                    <p:tgtEl>
                      <p:spTgt spid="25"/>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nodeType="withEffect">
                                  <p:stCondLst>
                                    <p:cond delay="0"/>
                                  </p:stCondLst>
                                  <p:childTnLst>
                                    <p:animClr clrSpc="rgb" dir="cw">
                                      <p:cBhvr>
                                        <p:cTn id="124" dur="500" fill="hold"/>
                                        <p:tgtEl>
                                          <p:spTgt spid="7"/>
                                        </p:tgtEl>
                                        <p:attrNameLst>
                                          <p:attrName>fillcolor</p:attrName>
                                        </p:attrNameLst>
                                      </p:cBhvr>
                                      <p:to>
                                        <a:srgbClr val="000000"/>
                                      </p:to>
                                    </p:animClr>
                                    <p:set>
                                      <p:cBhvr>
                                        <p:cTn id="125" dur="500" fill="hold"/>
                                        <p:tgtEl>
                                          <p:spTgt spid="7"/>
                                        </p:tgtEl>
                                        <p:attrNameLst>
                                          <p:attrName>fill.type</p:attrName>
                                        </p:attrNameLst>
                                      </p:cBhvr>
                                      <p:to>
                                        <p:strVal val="solid"/>
                                      </p:to>
                                    </p:set>
                                    <p:set>
                                      <p:cBhvr>
                                        <p:cTn id="126" dur="500" fill="hold"/>
                                        <p:tgtEl>
                                          <p:spTgt spid="7"/>
                                        </p:tgtEl>
                                        <p:attrNameLst>
                                          <p:attrName>fill.on</p:attrName>
                                        </p:attrNameLst>
                                      </p:cBhvr>
                                      <p:to>
                                        <p:strVal val="true"/>
                                      </p:to>
                                    </p:set>
                                  </p:childTnLst>
                                </p:cTn>
                              </p:par>
                              <p:par>
                                <p:cTn id="127" presetID="1" presetClass="emph" presetSubtype="2" fill="hold" nodeType="withEffect">
                                  <p:stCondLst>
                                    <p:cond delay="0"/>
                                  </p:stCondLst>
                                  <p:childTnLst>
                                    <p:animClr clrSpc="rgb" dir="cw">
                                      <p:cBhvr>
                                        <p:cTn id="128" dur="500" fill="hold"/>
                                        <p:tgtEl>
                                          <p:spTgt spid="17"/>
                                        </p:tgtEl>
                                        <p:attrNameLst>
                                          <p:attrName>fillcolor</p:attrName>
                                        </p:attrNameLst>
                                      </p:cBhvr>
                                      <p:to>
                                        <a:srgbClr val="000000"/>
                                      </p:to>
                                    </p:animClr>
                                    <p:set>
                                      <p:cBhvr>
                                        <p:cTn id="129" dur="500" fill="hold"/>
                                        <p:tgtEl>
                                          <p:spTgt spid="17"/>
                                        </p:tgtEl>
                                        <p:attrNameLst>
                                          <p:attrName>fill.type</p:attrName>
                                        </p:attrNameLst>
                                      </p:cBhvr>
                                      <p:to>
                                        <p:strVal val="solid"/>
                                      </p:to>
                                    </p:set>
                                    <p:set>
                                      <p:cBhvr>
                                        <p:cTn id="130" dur="500" fill="hold"/>
                                        <p:tgtEl>
                                          <p:spTgt spid="17"/>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500" fill="hold"/>
                                        <p:tgtEl>
                                          <p:spTgt spid="25"/>
                                        </p:tgtEl>
                                        <p:attrNameLst>
                                          <p:attrName>fillcolor</p:attrName>
                                        </p:attrNameLst>
                                      </p:cBhvr>
                                      <p:to>
                                        <a:srgbClr val="000000"/>
                                      </p:to>
                                    </p:animClr>
                                    <p:set>
                                      <p:cBhvr>
                                        <p:cTn id="133" dur="500" fill="hold"/>
                                        <p:tgtEl>
                                          <p:spTgt spid="25"/>
                                        </p:tgtEl>
                                        <p:attrNameLst>
                                          <p:attrName>fill.type</p:attrName>
                                        </p:attrNameLst>
                                      </p:cBhvr>
                                      <p:to>
                                        <p:strVal val="solid"/>
                                      </p:to>
                                    </p:set>
                                    <p:set>
                                      <p:cBhvr>
                                        <p:cTn id="134"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1" presetClass="emph" presetSubtype="2" fill="hold" nodeType="withEffect">
                                  <p:stCondLst>
                                    <p:cond delay="0"/>
                                  </p:stCondLst>
                                  <p:childTnLst>
                                    <p:animClr clrSpc="rgb" dir="cw">
                                      <p:cBhvr>
                                        <p:cTn id="139" dur="500" fill="hold"/>
                                        <p:tgtEl>
                                          <p:spTgt spid="8"/>
                                        </p:tgtEl>
                                        <p:attrNameLst>
                                          <p:attrName>fillcolor</p:attrName>
                                        </p:attrNameLst>
                                      </p:cBhvr>
                                      <p:to>
                                        <a:srgbClr val="000000"/>
                                      </p:to>
                                    </p:animClr>
                                    <p:set>
                                      <p:cBhvr>
                                        <p:cTn id="140" dur="500" fill="hold"/>
                                        <p:tgtEl>
                                          <p:spTgt spid="8"/>
                                        </p:tgtEl>
                                        <p:attrNameLst>
                                          <p:attrName>fill.type</p:attrName>
                                        </p:attrNameLst>
                                      </p:cBhvr>
                                      <p:to>
                                        <p:strVal val="solid"/>
                                      </p:to>
                                    </p:set>
                                    <p:set>
                                      <p:cBhvr>
                                        <p:cTn id="141" dur="500" fill="hold"/>
                                        <p:tgtEl>
                                          <p:spTgt spid="8"/>
                                        </p:tgtEl>
                                        <p:attrNameLst>
                                          <p:attrName>fill.on</p:attrName>
                                        </p:attrNameLst>
                                      </p:cBhvr>
                                      <p:to>
                                        <p:strVal val="true"/>
                                      </p:to>
                                    </p:set>
                                  </p:childTnLst>
                                </p:cTn>
                              </p:par>
                              <p:par>
                                <p:cTn id="142" presetID="1" presetClass="emph" presetSubtype="2" fill="hold" nodeType="withEffect">
                                  <p:stCondLst>
                                    <p:cond delay="0"/>
                                  </p:stCondLst>
                                  <p:childTnLst>
                                    <p:animClr clrSpc="rgb" dir="cw">
                                      <p:cBhvr>
                                        <p:cTn id="143" dur="500" fill="hold"/>
                                        <p:tgtEl>
                                          <p:spTgt spid="18"/>
                                        </p:tgtEl>
                                        <p:attrNameLst>
                                          <p:attrName>fillcolor</p:attrName>
                                        </p:attrNameLst>
                                      </p:cBhvr>
                                      <p:to>
                                        <a:srgbClr val="000000"/>
                                      </p:to>
                                    </p:animClr>
                                    <p:set>
                                      <p:cBhvr>
                                        <p:cTn id="144" dur="500" fill="hold"/>
                                        <p:tgtEl>
                                          <p:spTgt spid="18"/>
                                        </p:tgtEl>
                                        <p:attrNameLst>
                                          <p:attrName>fill.type</p:attrName>
                                        </p:attrNameLst>
                                      </p:cBhvr>
                                      <p:to>
                                        <p:strVal val="solid"/>
                                      </p:to>
                                    </p:set>
                                    <p:set>
                                      <p:cBhvr>
                                        <p:cTn id="145" dur="500" fill="hold"/>
                                        <p:tgtEl>
                                          <p:spTgt spid="18"/>
                                        </p:tgtEl>
                                        <p:attrNameLst>
                                          <p:attrName>fill.on</p:attrName>
                                        </p:attrNameLst>
                                      </p:cBhvr>
                                      <p:to>
                                        <p:strVal val="true"/>
                                      </p:to>
                                    </p:set>
                                  </p:childTnLst>
                                </p:cTn>
                              </p:par>
                              <p:par>
                                <p:cTn id="146" presetID="1" presetClass="emph" presetSubtype="2" fill="hold" nodeType="withEffect">
                                  <p:stCondLst>
                                    <p:cond delay="0"/>
                                  </p:stCondLst>
                                  <p:childTnLst>
                                    <p:animClr clrSpc="rgb" dir="cw">
                                      <p:cBhvr>
                                        <p:cTn id="147" dur="500" fill="hold"/>
                                        <p:tgtEl>
                                          <p:spTgt spid="26"/>
                                        </p:tgtEl>
                                        <p:attrNameLst>
                                          <p:attrName>fillcolor</p:attrName>
                                        </p:attrNameLst>
                                      </p:cBhvr>
                                      <p:to>
                                        <a:srgbClr val="000000"/>
                                      </p:to>
                                    </p:animClr>
                                    <p:set>
                                      <p:cBhvr>
                                        <p:cTn id="148" dur="500" fill="hold"/>
                                        <p:tgtEl>
                                          <p:spTgt spid="26"/>
                                        </p:tgtEl>
                                        <p:attrNameLst>
                                          <p:attrName>fill.type</p:attrName>
                                        </p:attrNameLst>
                                      </p:cBhvr>
                                      <p:to>
                                        <p:strVal val="solid"/>
                                      </p:to>
                                    </p:set>
                                    <p:set>
                                      <p:cBhvr>
                                        <p:cTn id="14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0" restart="whenNotActive" fill="hold" evtFilter="cancelBubble" nodeType="interactiveSeq">
                <p:stCondLst>
                  <p:cond evt="onClick" delay="0">
                    <p:tgtEl>
                      <p:spTgt spid="27"/>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withEffect">
                                  <p:stCondLst>
                                    <p:cond delay="0"/>
                                  </p:stCondLst>
                                  <p:childTnLst>
                                    <p:animClr clrSpc="rgb" dir="cw">
                                      <p:cBhvr>
                                        <p:cTn id="154" dur="500" fill="hold"/>
                                        <p:tgtEl>
                                          <p:spTgt spid="9"/>
                                        </p:tgtEl>
                                        <p:attrNameLst>
                                          <p:attrName>fillcolor</p:attrName>
                                        </p:attrNameLst>
                                      </p:cBhvr>
                                      <p:to>
                                        <a:srgbClr val="000000"/>
                                      </p:to>
                                    </p:animClr>
                                    <p:set>
                                      <p:cBhvr>
                                        <p:cTn id="155" dur="500" fill="hold"/>
                                        <p:tgtEl>
                                          <p:spTgt spid="9"/>
                                        </p:tgtEl>
                                        <p:attrNameLst>
                                          <p:attrName>fill.type</p:attrName>
                                        </p:attrNameLst>
                                      </p:cBhvr>
                                      <p:to>
                                        <p:strVal val="solid"/>
                                      </p:to>
                                    </p:set>
                                    <p:set>
                                      <p:cBhvr>
                                        <p:cTn id="156" dur="500" fill="hold"/>
                                        <p:tgtEl>
                                          <p:spTgt spid="9"/>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500" fill="hold"/>
                                        <p:tgtEl>
                                          <p:spTgt spid="19"/>
                                        </p:tgtEl>
                                        <p:attrNameLst>
                                          <p:attrName>fillcolor</p:attrName>
                                        </p:attrNameLst>
                                      </p:cBhvr>
                                      <p:to>
                                        <a:srgbClr val="000000"/>
                                      </p:to>
                                    </p:animClr>
                                    <p:set>
                                      <p:cBhvr>
                                        <p:cTn id="159" dur="500" fill="hold"/>
                                        <p:tgtEl>
                                          <p:spTgt spid="19"/>
                                        </p:tgtEl>
                                        <p:attrNameLst>
                                          <p:attrName>fill.type</p:attrName>
                                        </p:attrNameLst>
                                      </p:cBhvr>
                                      <p:to>
                                        <p:strVal val="solid"/>
                                      </p:to>
                                    </p:set>
                                    <p:set>
                                      <p:cBhvr>
                                        <p:cTn id="160" dur="500" fill="hold"/>
                                        <p:tgtEl>
                                          <p:spTgt spid="19"/>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500" fill="hold"/>
                                        <p:tgtEl>
                                          <p:spTgt spid="27"/>
                                        </p:tgtEl>
                                        <p:attrNameLst>
                                          <p:attrName>fillcolor</p:attrName>
                                        </p:attrNameLst>
                                      </p:cBhvr>
                                      <p:to>
                                        <a:srgbClr val="000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6" grpId="1" animBg="1"/>
      <p:bldP spid="6" grpId="2"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2" name="Slide Number Placeholder 5"/>
          <p:cNvSpPr txBox="1">
            <a:spLocks noGrp="1"/>
          </p:cNvSpPr>
          <p:nvPr/>
        </p:nvSpPr>
        <p:spPr bwMode="auto">
          <a:xfrm>
            <a:off x="6057900" y="5541169"/>
            <a:ext cx="1600200" cy="357188"/>
          </a:xfrm>
          <a:prstGeom prst="rect">
            <a:avLst/>
          </a:prstGeom>
          <a:noFill/>
          <a:ln>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A40D352F-4055-4495-8DE2-0731E4939B53}" type="slidenum">
              <a:rPr lang="en-US" sz="1050">
                <a:cs typeface="Arial" panose="020B0604020202020204" pitchFamily="34" charset="0"/>
              </a:rPr>
              <a:pPr algn="r"/>
              <a:t>30</a:t>
            </a:fld>
            <a:endParaRPr lang="en-US" sz="1050">
              <a:cs typeface="Arial" panose="020B0604020202020204" pitchFamily="34" charset="0"/>
            </a:endParaRPr>
          </a:p>
        </p:txBody>
      </p:sp>
      <p:sp>
        <p:nvSpPr>
          <p:cNvPr id="117765" name="Text Box 5"/>
          <p:cNvSpPr txBox="1">
            <a:spLocks noChangeArrowheads="1"/>
          </p:cNvSpPr>
          <p:nvPr/>
        </p:nvSpPr>
        <p:spPr bwMode="auto">
          <a:xfrm>
            <a:off x="102141" y="801909"/>
            <a:ext cx="90418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2800" b="1">
                <a:solidFill>
                  <a:srgbClr val="FF0000"/>
                </a:solidFill>
                <a:latin typeface="Times New Roman" panose="02020603050405020304" pitchFamily="18" charset="0"/>
                <a:cs typeface="Times New Roman" panose="02020603050405020304" pitchFamily="18" charset="0"/>
              </a:rPr>
              <a:t>Bài tập </a:t>
            </a:r>
            <a:r>
              <a:rPr lang="vi-VN" sz="2800" b="1">
                <a:solidFill>
                  <a:srgbClr val="FF0000"/>
                </a:solidFill>
                <a:latin typeface="Times New Roman" panose="02020603050405020304" pitchFamily="18" charset="0"/>
                <a:cs typeface="Times New Roman" panose="02020603050405020304" pitchFamily="18" charset="0"/>
              </a:rPr>
              <a:t>3(sgk) </a:t>
            </a:r>
            <a:r>
              <a:rPr lang="en-US" sz="2800" b="1">
                <a:solidFill>
                  <a:srgbClr val="FF0000"/>
                </a:solidFill>
                <a:latin typeface="Times New Roman" panose="02020603050405020304" pitchFamily="18" charset="0"/>
                <a:cs typeface="Times New Roman" panose="02020603050405020304" pitchFamily="18" charset="0"/>
              </a:rPr>
              <a:t>:</a:t>
            </a:r>
            <a:r>
              <a:rPr lang="en-US" sz="2800" b="1">
                <a:solidFill>
                  <a:srgbClr val="0033CC"/>
                </a:solidFill>
                <a:latin typeface="Times New Roman" panose="02020603050405020304" pitchFamily="18" charset="0"/>
                <a:cs typeface="Times New Roman" panose="02020603050405020304" pitchFamily="18" charset="0"/>
              </a:rPr>
              <a:t> Có nên dùng xô, chậu, nồi </a:t>
            </a:r>
            <a:r>
              <a:rPr lang="vi-VN" sz="2800" b="1">
                <a:solidFill>
                  <a:srgbClr val="0033CC"/>
                </a:solidFill>
                <a:latin typeface="Times New Roman" panose="02020603050405020304" pitchFamily="18" charset="0"/>
                <a:cs typeface="Times New Roman" panose="02020603050405020304" pitchFamily="18" charset="0"/>
              </a:rPr>
              <a:t>làm bằng kim loại Aluminium</a:t>
            </a:r>
            <a:r>
              <a:rPr lang="en-US" sz="2800" b="1">
                <a:solidFill>
                  <a:srgbClr val="0033CC"/>
                </a:solidFill>
                <a:latin typeface="Times New Roman" panose="02020603050405020304" pitchFamily="18" charset="0"/>
                <a:cs typeface="Times New Roman" panose="02020603050405020304" pitchFamily="18" charset="0"/>
              </a:rPr>
              <a:t> để đựng vôi, nước vôi tôi hoặc vữa xây dựng không? Hãy giải thích.</a:t>
            </a:r>
            <a:endParaRPr lang="en-US" sz="2800">
              <a:solidFill>
                <a:srgbClr val="0033CC"/>
              </a:solidFill>
              <a:latin typeface="Times New Roman" panose="02020603050405020304" pitchFamily="18" charset="0"/>
              <a:cs typeface="Times New Roman" panose="02020603050405020304" pitchFamily="18" charset="0"/>
            </a:endParaRPr>
          </a:p>
        </p:txBody>
      </p:sp>
      <p:sp>
        <p:nvSpPr>
          <p:cNvPr id="111624" name="Rectangle 8"/>
          <p:cNvSpPr>
            <a:spLocks noChangeArrowheads="1"/>
          </p:cNvSpPr>
          <p:nvPr/>
        </p:nvSpPr>
        <p:spPr bwMode="auto">
          <a:xfrm>
            <a:off x="7679441" y="5520483"/>
            <a:ext cx="184731" cy="461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sz="2400">
              <a:solidFill>
                <a:srgbClr val="0033CC"/>
              </a:solidFill>
              <a:latin typeface="Times New Roman" panose="02020603050405020304" pitchFamily="18" charset="0"/>
              <a:cs typeface="Arial" panose="020B0604020202020204" pitchFamily="34" charset="0"/>
            </a:endParaRPr>
          </a:p>
        </p:txBody>
      </p:sp>
      <p:sp>
        <p:nvSpPr>
          <p:cNvPr id="111625" name="Rectangle 9"/>
          <p:cNvSpPr>
            <a:spLocks noChangeArrowheads="1"/>
          </p:cNvSpPr>
          <p:nvPr/>
        </p:nvSpPr>
        <p:spPr bwMode="auto">
          <a:xfrm>
            <a:off x="7422861" y="5563941"/>
            <a:ext cx="184731" cy="461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sz="2400">
              <a:solidFill>
                <a:srgbClr val="0033CC"/>
              </a:solidFill>
              <a:latin typeface="Times New Roman" panose="02020603050405020304" pitchFamily="18" charset="0"/>
              <a:cs typeface="Arial" panose="020B0604020202020204" pitchFamily="34" charset="0"/>
            </a:endParaRPr>
          </a:p>
        </p:txBody>
      </p:sp>
      <p:pic>
        <p:nvPicPr>
          <p:cNvPr id="11" name="Picture 6" descr="images[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352703"/>
            <a:ext cx="2602149" cy="2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8"/>
          <p:cNvSpPr>
            <a:spLocks noChangeArrowheads="1"/>
          </p:cNvSpPr>
          <p:nvPr/>
        </p:nvSpPr>
        <p:spPr bwMode="auto">
          <a:xfrm>
            <a:off x="5370749" y="2442870"/>
            <a:ext cx="2514600" cy="685800"/>
          </a:xfrm>
          <a:prstGeom prst="wedgeEllipseCallout">
            <a:avLst>
              <a:gd name="adj1" fmla="val -75898"/>
              <a:gd name="adj2" fmla="val 270315"/>
            </a:avLst>
          </a:prstGeom>
          <a:solidFill>
            <a:srgbClr val="FFFFCC"/>
          </a:solidFill>
          <a:ln w="9525">
            <a:solidFill>
              <a:schemeClr val="tx1"/>
            </a:solidFill>
            <a:miter lim="800000"/>
            <a:headEnd/>
            <a:tailEnd/>
          </a:ln>
          <a:effectLst/>
        </p:spPr>
        <p:txBody>
          <a:bodyPr/>
          <a:lstStyle/>
          <a:p>
            <a:pPr algn="ctr" eaLnBrk="1" hangingPunct="1">
              <a:defRPr/>
            </a:pPr>
            <a:r>
              <a:rPr lang="en-US" sz="2100" b="1">
                <a:effectLst>
                  <a:outerShdw blurRad="38100" dist="38100" dir="2700000" algn="tl">
                    <a:srgbClr val="000000"/>
                  </a:outerShdw>
                </a:effectLst>
                <a:latin typeface="Times New Roman" panose="02020603050405020304" pitchFamily="18" charset="0"/>
                <a:cs typeface="Times New Roman" panose="02020603050405020304" pitchFamily="18" charset="0"/>
              </a:rPr>
              <a:t>Vôi tôi </a:t>
            </a:r>
          </a:p>
        </p:txBody>
      </p:sp>
      <p:sp>
        <p:nvSpPr>
          <p:cNvPr id="14" name="AutoShape 7"/>
          <p:cNvSpPr>
            <a:spLocks noChangeArrowheads="1"/>
          </p:cNvSpPr>
          <p:nvPr/>
        </p:nvSpPr>
        <p:spPr bwMode="auto">
          <a:xfrm>
            <a:off x="2743200" y="2214270"/>
            <a:ext cx="2571750" cy="914400"/>
          </a:xfrm>
          <a:prstGeom prst="wedgeEllipseCallout">
            <a:avLst>
              <a:gd name="adj1" fmla="val 17037"/>
              <a:gd name="adj2" fmla="val 191667"/>
            </a:avLst>
          </a:prstGeom>
          <a:solidFill>
            <a:srgbClr val="CCFFCC"/>
          </a:solidFill>
          <a:ln w="9525">
            <a:solidFill>
              <a:schemeClr val="tx1"/>
            </a:solidFill>
            <a:miter lim="800000"/>
            <a:headEnd/>
            <a:tailEnd/>
          </a:ln>
          <a:effectLst/>
        </p:spPr>
        <p:txBody>
          <a:bodyPr/>
          <a:lstStyle/>
          <a:p>
            <a:pPr algn="ctr" eaLnBrk="1" hangingPunct="1">
              <a:defRPr/>
            </a:pPr>
            <a:r>
              <a:rPr lang="vi-VN" sz="2100" b="1">
                <a:effectLst>
                  <a:outerShdw blurRad="38100" dist="38100" dir="2700000" algn="tl">
                    <a:srgbClr val="000000"/>
                  </a:outerShdw>
                </a:effectLst>
                <a:latin typeface="Times New Roman" panose="02020603050405020304" pitchFamily="18" charset="0"/>
                <a:cs typeface="Times New Roman" panose="02020603050405020304" pitchFamily="18" charset="0"/>
              </a:rPr>
              <a:t>Nước vôi tôi</a:t>
            </a:r>
            <a:endParaRPr lang="en-US" sz="2100" b="1">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5" name="AutoShape 4"/>
          <p:cNvSpPr>
            <a:spLocks noChangeArrowheads="1"/>
          </p:cNvSpPr>
          <p:nvPr/>
        </p:nvSpPr>
        <p:spPr bwMode="auto">
          <a:xfrm>
            <a:off x="1066800" y="3128670"/>
            <a:ext cx="2514600" cy="685800"/>
          </a:xfrm>
          <a:prstGeom prst="wedgeEllipseCallout">
            <a:avLst>
              <a:gd name="adj1" fmla="val 61032"/>
              <a:gd name="adj2" fmla="val 156773"/>
            </a:avLst>
          </a:prstGeom>
          <a:solidFill>
            <a:schemeClr val="accent1"/>
          </a:solidFill>
          <a:ln w="9525">
            <a:solidFill>
              <a:schemeClr val="tx1"/>
            </a:solidFill>
            <a:miter lim="800000"/>
            <a:headEnd/>
            <a:tailEnd/>
          </a:ln>
          <a:effectLst/>
        </p:spPr>
        <p:txBody>
          <a:bodyPr/>
          <a:lstStyle/>
          <a:p>
            <a:pPr algn="ctr" eaLnBrk="1" hangingPunct="1">
              <a:defRPr/>
            </a:pPr>
            <a:r>
              <a:rPr lang="vi-VN" b="1">
                <a:effectLst>
                  <a:outerShdw blurRad="38100" dist="38100" dir="2700000" algn="tl">
                    <a:srgbClr val="000000"/>
                  </a:outerShdw>
                </a:effectLst>
                <a:latin typeface="Times New Roman" panose="02020603050405020304" pitchFamily="18" charset="0"/>
                <a:cs typeface="Times New Roman" panose="02020603050405020304" pitchFamily="18" charset="0"/>
              </a:rPr>
              <a:t>Vữa xây dựng</a:t>
            </a:r>
            <a:endParaRPr lang="en-US" b="1">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9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1000"/>
                                        <p:tgtEl>
                                          <p:spTgt spid="117765"/>
                                        </p:tgtEl>
                                      </p:cBhvr>
                                    </p:animEffect>
                                    <p:anim calcmode="lin" valueType="num">
                                      <p:cBhvr>
                                        <p:cTn id="8" dur="1000" fill="hold"/>
                                        <p:tgtEl>
                                          <p:spTgt spid="117765"/>
                                        </p:tgtEl>
                                        <p:attrNameLst>
                                          <p:attrName>ppt_x</p:attrName>
                                        </p:attrNameLst>
                                      </p:cBhvr>
                                      <p:tavLst>
                                        <p:tav tm="0">
                                          <p:val>
                                            <p:strVal val="#ppt_x"/>
                                          </p:val>
                                        </p:tav>
                                        <p:tav tm="100000">
                                          <p:val>
                                            <p:strVal val="#ppt_x"/>
                                          </p:val>
                                        </p:tav>
                                      </p:tavLst>
                                    </p:anim>
                                    <p:anim calcmode="lin" valueType="num">
                                      <p:cBhvr>
                                        <p:cTn id="9" dur="1000" fill="hold"/>
                                        <p:tgtEl>
                                          <p:spTgt spid="1177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AE40648-4B91-4C1C-8B54-8004734618AA}"/>
              </a:ext>
            </a:extLst>
          </p:cNvPr>
          <p:cNvGrpSpPr/>
          <p:nvPr/>
        </p:nvGrpSpPr>
        <p:grpSpPr>
          <a:xfrm>
            <a:off x="2895600" y="228600"/>
            <a:ext cx="3030081" cy="685929"/>
            <a:chOff x="4191000" y="-327025"/>
            <a:chExt cx="9381598" cy="1200376"/>
          </a:xfrm>
        </p:grpSpPr>
        <p:sp>
          <p:nvSpPr>
            <p:cNvPr id="3"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4"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9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3086"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ỨNG DỤNG</a:t>
              </a:r>
              <a:endPar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 name="Picture 2" descr="C:\Users\ASUS\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 y="3505200"/>
            <a:ext cx="3243944" cy="3352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334854" y="1219200"/>
            <a:ext cx="8001000" cy="92025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sz="2514"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hãy liệt kê một số vật dụng làm từ Aluminium và nêu ứng dụng tương ứng của nó mà em biết?</a:t>
            </a:r>
            <a:endParaRPr lang="en-US" altLang="en-US" sz="2514"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0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54285" y="0"/>
            <a:ext cx="0" cy="685800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flipV="1">
            <a:off x="0" y="3429000"/>
            <a:ext cx="91440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4" descr="Tổng hợp Giấy Bạc Png giá rẻ, bán chạy tháng 11/2022 - BeeC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3700" y="21771"/>
            <a:ext cx="2362200" cy="28693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20960" y="2981979"/>
            <a:ext cx="4684940" cy="461665"/>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200" b="1" smtClean="0">
                <a:solidFill>
                  <a:srgbClr val="FF0000"/>
                </a:solidFill>
                <a:latin typeface="Times New Roman" pitchFamily="18" charset="0"/>
                <a:cs typeface="Times New Roman" pitchFamily="18" charset="0"/>
              </a:rPr>
              <a:t> </a:t>
            </a:r>
            <a:r>
              <a:rPr lang="vi-VN" sz="2400" b="1" smtClean="0">
                <a:solidFill>
                  <a:schemeClr val="tx1"/>
                </a:solidFill>
                <a:latin typeface="Times New Roman" pitchFamily="18" charset="0"/>
                <a:cs typeface="Times New Roman" pitchFamily="18" charset="0"/>
              </a:rPr>
              <a:t>Vật dụng gia đình</a:t>
            </a:r>
            <a:endParaRPr lang="en-US" sz="2400" b="1">
              <a:solidFill>
                <a:schemeClr val="tx1"/>
              </a:solidFill>
              <a:latin typeface="Times New Roman" pitchFamily="18" charset="0"/>
              <a:cs typeface="Times New Roman" pitchFamily="18" charset="0"/>
            </a:endParaRPr>
          </a:p>
        </p:txBody>
      </p:sp>
      <p:pic>
        <p:nvPicPr>
          <p:cNvPr id="9" name="Picture 8" descr="D:\DU LIEU PHUC HOI\D\GIAO AN HOA 9\hinh anh\may b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atomicRo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94314"/>
            <a:ext cx="2068286" cy="260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969" y="6192207"/>
            <a:ext cx="4301216" cy="461665"/>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200" b="1" smtClean="0">
                <a:solidFill>
                  <a:srgbClr val="FF0000"/>
                </a:solidFill>
                <a:latin typeface="Times New Roman" pitchFamily="18" charset="0"/>
                <a:cs typeface="Times New Roman" pitchFamily="18" charset="0"/>
              </a:rPr>
              <a:t> </a:t>
            </a:r>
            <a:r>
              <a:rPr lang="vi-VN" sz="2400" b="1" smtClean="0">
                <a:solidFill>
                  <a:schemeClr val="tx1"/>
                </a:solidFill>
                <a:latin typeface="Times New Roman" pitchFamily="18" charset="0"/>
                <a:cs typeface="Times New Roman" pitchFamily="18" charset="0"/>
              </a:rPr>
              <a:t>Chế tạo máy bay, tên lửa ô tô</a:t>
            </a:r>
            <a:endParaRPr lang="en-US" sz="2400" b="1">
              <a:solidFill>
                <a:schemeClr val="tx1"/>
              </a:solidFill>
              <a:latin typeface="Times New Roman" pitchFamily="18" charset="0"/>
              <a:cs typeface="Times New Roman" pitchFamily="18" charset="0"/>
            </a:endParaRPr>
          </a:p>
        </p:txBody>
      </p:sp>
      <p:pic>
        <p:nvPicPr>
          <p:cNvPr id="12" name="Picture 2" descr="Ấm nhôm – người bạn đồng hành của mỗi gia đì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1" y="0"/>
            <a:ext cx="2367642" cy="28711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ôm Được Làm Dây Dẫn Điện Cao Th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3572" y="3505200"/>
            <a:ext cx="2302328" cy="26870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20960" y="6206851"/>
            <a:ext cx="4684940" cy="430887"/>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vi-VN" sz="2200" b="1" smtClean="0">
                <a:solidFill>
                  <a:schemeClr val="tx1"/>
                </a:solidFill>
                <a:latin typeface="Times New Roman" pitchFamily="18" charset="0"/>
                <a:cs typeface="Times New Roman" pitchFamily="18" charset="0"/>
              </a:rPr>
              <a:t>Dây cáp, cột điện cao thế</a:t>
            </a:r>
            <a:r>
              <a:rPr lang="en-US" sz="2200" b="1" smtClean="0">
                <a:solidFill>
                  <a:schemeClr val="tx1"/>
                </a:solidFill>
                <a:latin typeface="Times New Roman" pitchFamily="18" charset="0"/>
                <a:cs typeface="Times New Roman" pitchFamily="18" charset="0"/>
              </a:rPr>
              <a:t> </a:t>
            </a:r>
            <a:endParaRPr lang="en-US" sz="2800" b="1">
              <a:solidFill>
                <a:schemeClr val="tx1"/>
              </a:solidFill>
              <a:latin typeface="Times New Roman" pitchFamily="18" charset="0"/>
              <a:cs typeface="Times New Roman" pitchFamily="18" charset="0"/>
            </a:endParaRPr>
          </a:p>
        </p:txBody>
      </p:sp>
      <p:sp>
        <p:nvSpPr>
          <p:cNvPr id="18" name="TextBox 17"/>
          <p:cNvSpPr txBox="1"/>
          <p:nvPr/>
        </p:nvSpPr>
        <p:spPr>
          <a:xfrm>
            <a:off x="66675" y="2967335"/>
            <a:ext cx="4316185" cy="461665"/>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vi-VN" sz="2400" b="1" smtClean="0">
                <a:solidFill>
                  <a:schemeClr val="tx1"/>
                </a:solidFill>
                <a:latin typeface="Times New Roman" pitchFamily="18" charset="0"/>
                <a:cs typeface="Times New Roman" pitchFamily="18" charset="0"/>
              </a:rPr>
              <a:t>Trang trí nội ngoại, thất </a:t>
            </a:r>
            <a:endParaRPr lang="en-US" sz="2400" b="1">
              <a:solidFill>
                <a:schemeClr val="tx1"/>
              </a:solidFill>
              <a:latin typeface="Times New Roman" pitchFamily="18" charset="0"/>
              <a:cs typeface="Times New Roman" pitchFamily="18" charset="0"/>
            </a:endParaRPr>
          </a:p>
        </p:txBody>
      </p:sp>
      <p:pic>
        <p:nvPicPr>
          <p:cNvPr id="4098" name="Picture 2" descr="Giá làm cửa nhôm luôn có sự chênh lệch là vì s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6200"/>
            <a:ext cx="2209800" cy="27949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9+ Mẫu [TỦ BẾP NHÔM KÍNH] Đẹp, Thiết Kế Hiện Đại, Gía Rẻ"/>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4767" y="76200"/>
            <a:ext cx="2091418" cy="27949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ÂY CÁP ĐIỆN NHÔM VẶN XOẮN - ABC 2X - Đại lý phân phối dây cáp điện số 1  Việt Na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65170" y="3519842"/>
            <a:ext cx="2400301" cy="276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144" y="857251"/>
            <a:ext cx="7886700" cy="994172"/>
          </a:xfrm>
        </p:spPr>
        <p:txBody>
          <a:bodyPr/>
          <a:lstStyle/>
          <a:p>
            <a:pPr marL="0" indent="0" algn="ctr">
              <a:buNone/>
            </a:pPr>
            <a:r>
              <a:rPr lang="vi-VN" b="1" smtClean="0">
                <a:solidFill>
                  <a:srgbClr val="FF0000"/>
                </a:solidFill>
                <a:latin typeface="Times New Roman" panose="02020603050405020304" pitchFamily="18" charset="0"/>
                <a:cs typeface="Times New Roman" panose="02020603050405020304" pitchFamily="18" charset="0"/>
              </a:rPr>
              <a:t>III. SẢN XUẤT</a:t>
            </a:r>
            <a:endParaRPr lang="en-SG" b="1">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742950" y="2171700"/>
            <a:ext cx="8248650" cy="4000500"/>
          </a:xfrm>
          <a:prstGeom prst="cloudCallou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3600" b="1" dirty="0" err="1">
                <a:solidFill>
                  <a:srgbClr val="0000CC"/>
                </a:solidFill>
                <a:latin typeface="Times New Roman" panose="02020603050405020304" pitchFamily="18" charset="0"/>
                <a:cs typeface="Times New Roman" panose="02020603050405020304" pitchFamily="18" charset="0"/>
              </a:rPr>
              <a:t>Câu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hỏi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Nguyên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sản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xuất</a:t>
            </a:r>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Aluminium</a:t>
            </a:r>
            <a:r>
              <a:rPr lang="en-US" sz="3600" b="1">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gì</a:t>
            </a:r>
            <a:r>
              <a:rPr lang="en-US" sz="3600" b="1"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559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5364" name="Text Box 3"/>
          <p:cNvSpPr txBox="1">
            <a:spLocks noChangeArrowheads="1"/>
          </p:cNvSpPr>
          <p:nvPr/>
        </p:nvSpPr>
        <p:spPr bwMode="auto">
          <a:xfrm>
            <a:off x="204281" y="842962"/>
            <a:ext cx="8939720" cy="1042988"/>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a:solidFill>
                  <a:srgbClr val="FFFF00"/>
                </a:solidFill>
                <a:latin typeface="VNI-Times" pitchFamily="2" charset="0"/>
              </a:defRPr>
            </a:lvl1pPr>
            <a:lvl2pPr marL="742950" indent="-285750" eaLnBrk="0" hangingPunct="0">
              <a:defRPr sz="4400">
                <a:solidFill>
                  <a:srgbClr val="FFFF00"/>
                </a:solidFill>
                <a:latin typeface="VNI-Times" pitchFamily="2" charset="0"/>
              </a:defRPr>
            </a:lvl2pPr>
            <a:lvl3pPr marL="1143000" indent="-228600" eaLnBrk="0" hangingPunct="0">
              <a:defRPr sz="4400">
                <a:solidFill>
                  <a:srgbClr val="FFFF00"/>
                </a:solidFill>
                <a:latin typeface="VNI-Times" pitchFamily="2" charset="0"/>
              </a:defRPr>
            </a:lvl3pPr>
            <a:lvl4pPr marL="1600200" indent="-228600" eaLnBrk="0" hangingPunct="0">
              <a:defRPr sz="4400">
                <a:solidFill>
                  <a:srgbClr val="FFFF00"/>
                </a:solidFill>
                <a:latin typeface="VNI-Times" pitchFamily="2" charset="0"/>
              </a:defRPr>
            </a:lvl4pPr>
            <a:lvl5pPr marL="2057400" indent="-228600" eaLnBrk="0" hangingPunct="0">
              <a:defRPr sz="4400">
                <a:solidFill>
                  <a:srgbClr val="FFFF00"/>
                </a:solidFill>
                <a:latin typeface="VNI-Times" pitchFamily="2" charset="0"/>
              </a:defRPr>
            </a:lvl5pPr>
            <a:lvl6pPr marL="2514600" indent="-228600" algn="ctr" eaLnBrk="0" fontAlgn="base" hangingPunct="0">
              <a:spcBef>
                <a:spcPct val="0"/>
              </a:spcBef>
              <a:spcAft>
                <a:spcPct val="0"/>
              </a:spcAft>
              <a:defRPr sz="4400">
                <a:solidFill>
                  <a:srgbClr val="FFFF00"/>
                </a:solidFill>
                <a:latin typeface="VNI-Times" pitchFamily="2" charset="0"/>
              </a:defRPr>
            </a:lvl6pPr>
            <a:lvl7pPr marL="2971800" indent="-228600" algn="ctr" eaLnBrk="0" fontAlgn="base" hangingPunct="0">
              <a:spcBef>
                <a:spcPct val="0"/>
              </a:spcBef>
              <a:spcAft>
                <a:spcPct val="0"/>
              </a:spcAft>
              <a:defRPr sz="4400">
                <a:solidFill>
                  <a:srgbClr val="FFFF00"/>
                </a:solidFill>
                <a:latin typeface="VNI-Times" pitchFamily="2" charset="0"/>
              </a:defRPr>
            </a:lvl7pPr>
            <a:lvl8pPr marL="3429000" indent="-228600" algn="ctr" eaLnBrk="0" fontAlgn="base" hangingPunct="0">
              <a:spcBef>
                <a:spcPct val="0"/>
              </a:spcBef>
              <a:spcAft>
                <a:spcPct val="0"/>
              </a:spcAft>
              <a:defRPr sz="4400">
                <a:solidFill>
                  <a:srgbClr val="FFFF00"/>
                </a:solidFill>
                <a:latin typeface="VNI-Times" pitchFamily="2" charset="0"/>
              </a:defRPr>
            </a:lvl8pPr>
            <a:lvl9pPr marL="3886200" indent="-228600" algn="ctr" eaLnBrk="0" fontAlgn="base" hangingPunct="0">
              <a:spcBef>
                <a:spcPct val="0"/>
              </a:spcBef>
              <a:spcAft>
                <a:spcPct val="0"/>
              </a:spcAft>
              <a:defRPr sz="4400">
                <a:solidFill>
                  <a:srgbClr val="FFFF00"/>
                </a:solidFill>
                <a:latin typeface="VNI-Times" pitchFamily="2" charset="0"/>
              </a:defRPr>
            </a:lvl9pPr>
          </a:lstStyle>
          <a:p>
            <a:pPr algn="l" eaLnBrk="1" hangingPunct="1">
              <a:spcBef>
                <a:spcPct val="50000"/>
              </a:spcBef>
              <a:buFont typeface="Wingdings" panose="05000000000000000000" pitchFamily="2" charset="2"/>
              <a:buNone/>
            </a:pPr>
            <a:r>
              <a:rPr lang="en-US" sz="2800" b="1">
                <a:solidFill>
                  <a:schemeClr val="bg1"/>
                </a:solidFill>
                <a:latin typeface="Times New Roman" panose="02020603050405020304" pitchFamily="18" charset="0"/>
              </a:rPr>
              <a:t>Hai quá trình chính</a:t>
            </a:r>
            <a:br>
              <a:rPr lang="en-US" sz="2800" b="1">
                <a:solidFill>
                  <a:schemeClr val="bg1"/>
                </a:solidFill>
                <a:latin typeface="Times New Roman" panose="02020603050405020304" pitchFamily="18" charset="0"/>
              </a:rPr>
            </a:br>
            <a:r>
              <a:rPr lang="en-US" sz="2800" b="1">
                <a:solidFill>
                  <a:schemeClr val="bg1"/>
                </a:solidFill>
                <a:latin typeface="Times New Roman" panose="02020603050405020304" pitchFamily="18" charset="0"/>
              </a:rPr>
              <a:t>		trong sản xuất </a:t>
            </a:r>
            <a:r>
              <a:rPr lang="vi-VN" sz="2800" b="1">
                <a:solidFill>
                  <a:schemeClr val="bg1"/>
                </a:solidFill>
                <a:latin typeface="Times New Roman" panose="02020603050405020304" pitchFamily="18" charset="0"/>
              </a:rPr>
              <a:t>Aluminium</a:t>
            </a:r>
            <a:r>
              <a:rPr lang="en-US" sz="2800" b="1">
                <a:solidFill>
                  <a:schemeClr val="bg1"/>
                </a:solidFill>
                <a:latin typeface="Times New Roman" panose="02020603050405020304" pitchFamily="18" charset="0"/>
              </a:rPr>
              <a:t> từ</a:t>
            </a:r>
            <a:r>
              <a:rPr lang="vi-VN" sz="2800" b="1">
                <a:solidFill>
                  <a:schemeClr val="bg1"/>
                </a:solidFill>
                <a:latin typeface="Times New Roman" panose="02020603050405020304" pitchFamily="18" charset="0"/>
              </a:rPr>
              <a:t> quặng</a:t>
            </a:r>
            <a:r>
              <a:rPr lang="en-US" sz="2800" b="1">
                <a:solidFill>
                  <a:schemeClr val="bg1"/>
                </a:solidFill>
                <a:latin typeface="Times New Roman" panose="02020603050405020304" pitchFamily="18" charset="0"/>
              </a:rPr>
              <a:t> </a:t>
            </a:r>
            <a:r>
              <a:rPr lang="vi-VN" sz="3000" b="1">
                <a:solidFill>
                  <a:schemeClr val="bg1"/>
                </a:solidFill>
                <a:latin typeface="Times New Roman" panose="02020603050405020304" pitchFamily="18" charset="0"/>
              </a:rPr>
              <a:t>Bauxite</a:t>
            </a:r>
            <a:endParaRPr lang="en-US" sz="3000" b="1">
              <a:solidFill>
                <a:schemeClr val="bg1"/>
              </a:solidFill>
              <a:latin typeface="Times New Roman" panose="02020603050405020304" pitchFamily="18" charset="0"/>
            </a:endParaRPr>
          </a:p>
        </p:txBody>
      </p:sp>
      <p:sp>
        <p:nvSpPr>
          <p:cNvPr id="847878" name="AutoShape 6"/>
          <p:cNvSpPr>
            <a:spLocks noChangeArrowheads="1"/>
          </p:cNvSpPr>
          <p:nvPr/>
        </p:nvSpPr>
        <p:spPr bwMode="auto">
          <a:xfrm rot="896320">
            <a:off x="3651895" y="4490269"/>
            <a:ext cx="1713872" cy="999392"/>
          </a:xfrm>
          <a:prstGeom prst="rightArrow">
            <a:avLst>
              <a:gd name="adj1" fmla="val 50000"/>
              <a:gd name="adj2" fmla="val 47758"/>
            </a:avLst>
          </a:prstGeom>
          <a:solidFill>
            <a:srgbClr val="000099"/>
          </a:solidFill>
          <a:ln w="28575">
            <a:solidFill>
              <a:srgbClr val="0000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100" b="1" dirty="0">
                <a:solidFill>
                  <a:schemeClr val="bg1"/>
                </a:solidFill>
                <a:latin typeface="Times New Roman" panose="02020603050405020304" pitchFamily="18" charset="0"/>
              </a:rPr>
              <a:t> </a:t>
            </a:r>
            <a:r>
              <a:rPr lang="en-US" sz="2100" b="1" dirty="0" err="1">
                <a:solidFill>
                  <a:schemeClr val="bg1"/>
                </a:solidFill>
                <a:latin typeface="Times New Roman" panose="02020603050405020304" pitchFamily="18" charset="0"/>
              </a:rPr>
              <a:t>ĐIỆN</a:t>
            </a:r>
            <a:r>
              <a:rPr lang="en-US" sz="2100" b="1" dirty="0">
                <a:solidFill>
                  <a:schemeClr val="bg1"/>
                </a:solidFill>
                <a:latin typeface="Times New Roman" panose="02020603050405020304" pitchFamily="18" charset="0"/>
              </a:rPr>
              <a:t> </a:t>
            </a:r>
            <a:r>
              <a:rPr lang="en-US" sz="2100" b="1" dirty="0" err="1">
                <a:solidFill>
                  <a:schemeClr val="bg1"/>
                </a:solidFill>
                <a:latin typeface="Times New Roman" panose="02020603050405020304" pitchFamily="18" charset="0"/>
              </a:rPr>
              <a:t>PHÂN</a:t>
            </a:r>
            <a:endParaRPr lang="en-US" sz="2100" b="1" dirty="0">
              <a:solidFill>
                <a:schemeClr val="bg1"/>
              </a:solidFill>
              <a:latin typeface="Times New Roman" panose="02020603050405020304" pitchFamily="18" charset="0"/>
            </a:endParaRPr>
          </a:p>
        </p:txBody>
      </p:sp>
      <p:sp>
        <p:nvSpPr>
          <p:cNvPr id="847879" name="AutoShape 7"/>
          <p:cNvSpPr>
            <a:spLocks noChangeArrowheads="1"/>
          </p:cNvSpPr>
          <p:nvPr/>
        </p:nvSpPr>
        <p:spPr bwMode="auto">
          <a:xfrm rot="-874252">
            <a:off x="3620137" y="3125446"/>
            <a:ext cx="1657350" cy="822722"/>
          </a:xfrm>
          <a:prstGeom prst="leftArrow">
            <a:avLst>
              <a:gd name="adj1" fmla="val 50000"/>
              <a:gd name="adj2" fmla="val 50362"/>
            </a:avLst>
          </a:prstGeom>
          <a:solidFill>
            <a:srgbClr val="000099"/>
          </a:solidFill>
          <a:ln w="28575">
            <a:solidFill>
              <a:srgbClr val="00009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100" b="1" dirty="0" err="1">
                <a:solidFill>
                  <a:schemeClr val="bg1"/>
                </a:solidFill>
                <a:latin typeface="Times New Roman" panose="02020603050405020304" pitchFamily="18" charset="0"/>
              </a:rPr>
              <a:t>TINH</a:t>
            </a:r>
            <a:r>
              <a:rPr lang="en-US" sz="2100" b="1" dirty="0">
                <a:solidFill>
                  <a:schemeClr val="bg1"/>
                </a:solidFill>
                <a:latin typeface="Times New Roman" panose="02020603050405020304" pitchFamily="18" charset="0"/>
              </a:rPr>
              <a:t> </a:t>
            </a:r>
            <a:r>
              <a:rPr lang="en-US" sz="2100" b="1" dirty="0" err="1">
                <a:solidFill>
                  <a:schemeClr val="bg1"/>
                </a:solidFill>
                <a:latin typeface="Times New Roman" panose="02020603050405020304" pitchFamily="18" charset="0"/>
              </a:rPr>
              <a:t>CHẾ</a:t>
            </a:r>
            <a:endParaRPr lang="en-US" sz="2100" b="1" dirty="0">
              <a:solidFill>
                <a:schemeClr val="bg1"/>
              </a:solidFill>
              <a:latin typeface="Times New Roman" panose="02020603050405020304" pitchFamily="18" charset="0"/>
            </a:endParaRPr>
          </a:p>
        </p:txBody>
      </p:sp>
      <p:pic>
        <p:nvPicPr>
          <p:cNvPr id="5123" name="Picture 3" descr="C:\Users\ASUS\Desktop\nâu 3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3557588"/>
            <a:ext cx="1943100" cy="183774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SUS\Desktop\tiem nang khoang san.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000250"/>
            <a:ext cx="2057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ASUS\Desktop\Aluminum-Granul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0701" y="4262601"/>
            <a:ext cx="1804090" cy="1388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3479657"/>
            <a:ext cx="2210862" cy="369332"/>
          </a:xfrm>
          <a:prstGeom prst="rect">
            <a:avLst/>
          </a:prstGeom>
          <a:noFill/>
        </p:spPr>
        <p:txBody>
          <a:bodyPr wrap="none" rtlCol="0">
            <a:spAutoFit/>
          </a:bodyPr>
          <a:lstStyle/>
          <a:p>
            <a:r>
              <a:rPr lang="en-US" b="1" err="1">
                <a:solidFill>
                  <a:srgbClr val="FF0000"/>
                </a:solidFill>
                <a:latin typeface="Times New Roman" panose="02020603050405020304" pitchFamily="18" charset="0"/>
                <a:cs typeface="Times New Roman" panose="02020603050405020304" pitchFamily="18" charset="0"/>
              </a:rPr>
              <a:t>QUẶNG</a:t>
            </a:r>
            <a:r>
              <a:rPr lang="en-US" b="1">
                <a:solidFill>
                  <a:srgbClr val="FF0000"/>
                </a:solidFill>
                <a:latin typeface="Times New Roman" panose="02020603050405020304" pitchFamily="18" charset="0"/>
                <a:cs typeface="Times New Roman" panose="02020603050405020304" pitchFamily="18" charset="0"/>
              </a:rPr>
              <a:t> </a:t>
            </a:r>
            <a:r>
              <a:rPr lang="vi-VN" b="1">
                <a:solidFill>
                  <a:srgbClr val="FF0000"/>
                </a:solidFill>
                <a:latin typeface="Times New Roman" panose="02020603050405020304" pitchFamily="18" charset="0"/>
                <a:cs typeface="Times New Roman" panose="02020603050405020304" pitchFamily="18" charset="0"/>
              </a:rPr>
              <a:t>BAUXITE</a:t>
            </a:r>
            <a:r>
              <a:rPr lang="en-US" b="1">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688250" y="5715581"/>
            <a:ext cx="1855550" cy="400110"/>
          </a:xfrm>
          <a:prstGeom prst="rect">
            <a:avLst/>
          </a:prstGeom>
          <a:noFill/>
        </p:spPr>
        <p:txBody>
          <a:bodyPr wrap="square" rtlCol="0">
            <a:spAutoFit/>
          </a:bodyPr>
          <a:lstStyle/>
          <a:p>
            <a:r>
              <a:rPr lang="vi-VN" sz="2000" b="1">
                <a:solidFill>
                  <a:srgbClr val="FF0000"/>
                </a:solidFill>
                <a:latin typeface="Times New Roman" panose="02020603050405020304" pitchFamily="18" charset="0"/>
                <a:cs typeface="Times New Roman" panose="02020603050405020304" pitchFamily="18" charset="0"/>
              </a:rPr>
              <a:t>ALUMINIUM</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60523" y="5395334"/>
            <a:ext cx="2688557" cy="400110"/>
          </a:xfrm>
          <a:prstGeom prst="rect">
            <a:avLst/>
          </a:prstGeom>
          <a:noFill/>
        </p:spPr>
        <p:txBody>
          <a:bodyPr wrap="none" rtlCol="0">
            <a:spAutoFit/>
          </a:bodyPr>
          <a:lstStyle/>
          <a:p>
            <a:r>
              <a:rPr lang="vi-VN" sz="2000" b="1">
                <a:solidFill>
                  <a:srgbClr val="FF0000"/>
                </a:solidFill>
                <a:latin typeface="Times New Roman" panose="02020603050405020304" pitchFamily="18" charset="0"/>
                <a:cs typeface="Times New Roman" panose="02020603050405020304" pitchFamily="18" charset="0"/>
              </a:rPr>
              <a:t>ALUMINIUM OXIDE</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4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47879"/>
                                        </p:tgtEl>
                                        <p:attrNameLst>
                                          <p:attrName>style.visibility</p:attrName>
                                        </p:attrNameLst>
                                      </p:cBhvr>
                                      <p:to>
                                        <p:strVal val="visible"/>
                                      </p:to>
                                    </p:set>
                                    <p:anim calcmode="lin" valueType="num">
                                      <p:cBhvr>
                                        <p:cTn id="13" dur="500" fill="hold"/>
                                        <p:tgtEl>
                                          <p:spTgt spid="847879"/>
                                        </p:tgtEl>
                                        <p:attrNameLst>
                                          <p:attrName>ppt_w</p:attrName>
                                        </p:attrNameLst>
                                      </p:cBhvr>
                                      <p:tavLst>
                                        <p:tav tm="0">
                                          <p:val>
                                            <p:fltVal val="0"/>
                                          </p:val>
                                        </p:tav>
                                        <p:tav tm="100000">
                                          <p:val>
                                            <p:strVal val="#ppt_w"/>
                                          </p:val>
                                        </p:tav>
                                      </p:tavLst>
                                    </p:anim>
                                    <p:anim calcmode="lin" valueType="num">
                                      <p:cBhvr>
                                        <p:cTn id="14" dur="500" fill="hold"/>
                                        <p:tgtEl>
                                          <p:spTgt spid="84787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47878"/>
                                        </p:tgtEl>
                                        <p:attrNameLst>
                                          <p:attrName>style.visibility</p:attrName>
                                        </p:attrNameLst>
                                      </p:cBhvr>
                                      <p:to>
                                        <p:strVal val="visible"/>
                                      </p:to>
                                    </p:set>
                                    <p:anim calcmode="lin" valueType="num">
                                      <p:cBhvr>
                                        <p:cTn id="25" dur="500" fill="hold"/>
                                        <p:tgtEl>
                                          <p:spTgt spid="847878"/>
                                        </p:tgtEl>
                                        <p:attrNameLst>
                                          <p:attrName>ppt_w</p:attrName>
                                        </p:attrNameLst>
                                      </p:cBhvr>
                                      <p:tavLst>
                                        <p:tav tm="0">
                                          <p:val>
                                            <p:fltVal val="0"/>
                                          </p:val>
                                        </p:tav>
                                        <p:tav tm="100000">
                                          <p:val>
                                            <p:strVal val="#ppt_w"/>
                                          </p:val>
                                        </p:tav>
                                      </p:tavLst>
                                    </p:anim>
                                    <p:anim calcmode="lin" valueType="num">
                                      <p:cBhvr>
                                        <p:cTn id="26" dur="500" fill="hold"/>
                                        <p:tgtEl>
                                          <p:spTgt spid="84787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78" grpId="0" animBg="1" autoUpdateAnimBg="0"/>
      <p:bldP spid="847879" grpId="0" animBg="1" autoUpdateAnimBg="0"/>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xmlns="" id="{E6B4E1B7-93C6-4BEA-9581-04F6E1219E60}"/>
              </a:ext>
            </a:extLst>
          </p:cNvPr>
          <p:cNvSpPr>
            <a:spLocks noGrp="1"/>
          </p:cNvSpPr>
          <p:nvPr>
            <p:ph type="dt" sz="half" idx="10"/>
          </p:nvPr>
        </p:nvSpPr>
        <p:spPr/>
        <p:txBody>
          <a:bodyPr/>
          <a:lstStyle/>
          <a:p>
            <a:fld id="{517F5111-70D3-4211-86AB-34A462DF1915}" type="datetime1">
              <a:rPr lang="en-US" altLang="en-US"/>
              <a:pPr/>
              <a:t>11/5/2023</a:t>
            </a:fld>
            <a:endParaRPr lang="en-US" altLang="en-US"/>
          </a:p>
        </p:txBody>
      </p:sp>
      <p:sp>
        <p:nvSpPr>
          <p:cNvPr id="13" name="Slide Number Placeholder 6">
            <a:extLst>
              <a:ext uri="{FF2B5EF4-FFF2-40B4-BE49-F238E27FC236}">
                <a16:creationId xmlns:a16="http://schemas.microsoft.com/office/drawing/2014/main" xmlns="" id="{58331B00-DE21-4D3A-BF30-E93AAF3E39B0}"/>
              </a:ext>
            </a:extLst>
          </p:cNvPr>
          <p:cNvSpPr>
            <a:spLocks noGrp="1"/>
          </p:cNvSpPr>
          <p:nvPr>
            <p:ph type="sldNum" sz="quarter" idx="12"/>
          </p:nvPr>
        </p:nvSpPr>
        <p:spPr/>
        <p:txBody>
          <a:bodyPr/>
          <a:lstStyle/>
          <a:p>
            <a:fld id="{76D1D8F7-1B79-4FA5-BD0B-0548673A3C93}" type="slidenum">
              <a:rPr lang="en-US" altLang="en-US"/>
              <a:pPr/>
              <a:t>35</a:t>
            </a:fld>
            <a:endParaRPr lang="en-US" altLang="en-US"/>
          </a:p>
        </p:txBody>
      </p:sp>
      <p:sp>
        <p:nvSpPr>
          <p:cNvPr id="115726" name="Text Box 14">
            <a:extLst>
              <a:ext uri="{FF2B5EF4-FFF2-40B4-BE49-F238E27FC236}">
                <a16:creationId xmlns:a16="http://schemas.microsoft.com/office/drawing/2014/main" xmlns="" id="{AD4EA7B2-5EB1-4B1A-ACF4-92F2D93E1E10}"/>
              </a:ext>
            </a:extLst>
          </p:cNvPr>
          <p:cNvSpPr txBox="1">
            <a:spLocks noChangeArrowheads="1"/>
          </p:cNvSpPr>
          <p:nvPr/>
        </p:nvSpPr>
        <p:spPr bwMode="auto">
          <a:xfrm>
            <a:off x="457200" y="1350199"/>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smtClean="0">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Nguyên</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liệu</a:t>
            </a:r>
            <a:r>
              <a:rPr lang="en-US" altLang="en-US" sz="3200" b="1" u="sng" dirty="0">
                <a:solidFill>
                  <a:srgbClr val="FF0000"/>
                </a:solidFill>
                <a:latin typeface="Times New Roman" panose="02020603050405020304" pitchFamily="18" charset="0"/>
                <a:cs typeface="Times New Roman" panose="02020603050405020304" pitchFamily="18" charset="0"/>
              </a:rPr>
              <a: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err="1">
                <a:latin typeface="Times New Roman" panose="02020603050405020304" pitchFamily="18" charset="0"/>
                <a:cs typeface="Times New Roman" panose="02020603050405020304" pitchFamily="18" charset="0"/>
              </a:rPr>
              <a:t>Quặng</a:t>
            </a:r>
            <a:r>
              <a:rPr lang="en-US" altLang="en-US" sz="3200" b="1">
                <a:latin typeface="Times New Roman" panose="02020603050405020304" pitchFamily="18" charset="0"/>
                <a:cs typeface="Times New Roman" panose="02020603050405020304" pitchFamily="18" charset="0"/>
              </a:rPr>
              <a:t> </a:t>
            </a:r>
            <a:r>
              <a:rPr lang="vi-VN" altLang="en-US" sz="3200" b="1">
                <a:latin typeface="Times New Roman" panose="02020603050405020304" pitchFamily="18" charset="0"/>
                <a:cs typeface="Times New Roman" panose="02020603050405020304" pitchFamily="18" charset="0"/>
              </a:rPr>
              <a:t>Bauxite</a:t>
            </a:r>
            <a:r>
              <a:rPr lang="en-US" altLang="en-US" sz="3200" b="1">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a:t>
            </a:r>
            <a:r>
              <a:rPr lang="en-US" altLang="en-US" sz="3200" b="1" dirty="0" err="1">
                <a:latin typeface="Times New Roman" panose="02020603050405020304" pitchFamily="18" charset="0"/>
                <a:cs typeface="Times New Roman" panose="02020603050405020304" pitchFamily="18" charset="0"/>
              </a:rPr>
              <a:t>thành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Al</a:t>
            </a:r>
            <a:r>
              <a:rPr lang="en-US" altLang="en-US" sz="3200" b="1" baseline="-25000" dirty="0" err="1">
                <a:latin typeface="Times New Roman" panose="02020603050405020304" pitchFamily="18" charset="0"/>
                <a:cs typeface="Times New Roman" panose="02020603050405020304" pitchFamily="18" charset="0"/>
              </a:rPr>
              <a:t>2</a:t>
            </a:r>
            <a:r>
              <a:rPr lang="en-US" altLang="en-US" sz="3200" b="1" dirty="0" err="1">
                <a:latin typeface="Times New Roman" panose="02020603050405020304" pitchFamily="18" charset="0"/>
                <a:cs typeface="Times New Roman" panose="02020603050405020304" pitchFamily="18" charset="0"/>
              </a:rPr>
              <a:t>O</a:t>
            </a:r>
            <a:r>
              <a:rPr lang="en-US" altLang="en-US" sz="3200" b="1" baseline="-25000" dirty="0" err="1">
                <a:latin typeface="Times New Roman" panose="02020603050405020304" pitchFamily="18" charset="0"/>
                <a:cs typeface="Times New Roman" panose="02020603050405020304" pitchFamily="18" charset="0"/>
              </a:rPr>
              <a:t>3</a:t>
            </a:r>
            <a:r>
              <a:rPr lang="en-US" altLang="en-US" sz="3200" b="1" dirty="0">
                <a:latin typeface="Times New Roman" panose="02020603050405020304" pitchFamily="18" charset="0"/>
                <a:cs typeface="Times New Roman" panose="02020603050405020304" pitchFamily="18" charset="0"/>
              </a:rPr>
              <a:t>)</a:t>
            </a:r>
          </a:p>
        </p:txBody>
      </p:sp>
      <p:sp>
        <p:nvSpPr>
          <p:cNvPr id="115727" name="Text Box 15">
            <a:extLst>
              <a:ext uri="{FF2B5EF4-FFF2-40B4-BE49-F238E27FC236}">
                <a16:creationId xmlns:a16="http://schemas.microsoft.com/office/drawing/2014/main" xmlns="" id="{C0AFDC86-818F-4EB8-8805-C321E801ABE9}"/>
              </a:ext>
            </a:extLst>
          </p:cNvPr>
          <p:cNvSpPr txBox="1">
            <a:spLocks noChangeArrowheads="1"/>
          </p:cNvSpPr>
          <p:nvPr/>
        </p:nvSpPr>
        <p:spPr bwMode="auto">
          <a:xfrm>
            <a:off x="304800" y="2660670"/>
            <a:ext cx="7924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350"/>
              <a:t> </a:t>
            </a:r>
            <a:r>
              <a:rPr lang="en-US" altLang="en-US" sz="3600" b="1" smtClean="0">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Phương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pháp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Điện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nóng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chảy</a:t>
            </a:r>
            <a:endParaRPr lang="en-US" altLang="en-US" sz="3200" b="1" dirty="0">
              <a:latin typeface="Times New Roman" panose="02020603050405020304" pitchFamily="18" charset="0"/>
              <a:cs typeface="Times New Roman" panose="02020603050405020304" pitchFamily="18" charset="0"/>
            </a:endParaRPr>
          </a:p>
        </p:txBody>
      </p:sp>
      <p:graphicFrame>
        <p:nvGraphicFramePr>
          <p:cNvPr id="115728" name="Object 16">
            <a:extLst>
              <a:ext uri="{FF2B5EF4-FFF2-40B4-BE49-F238E27FC236}">
                <a16:creationId xmlns:a16="http://schemas.microsoft.com/office/drawing/2014/main" xmlns="" id="{BA01B576-9164-4D8A-A16F-838E0035DBF4}"/>
              </a:ext>
            </a:extLst>
          </p:cNvPr>
          <p:cNvGraphicFramePr>
            <a:graphicFrameLocks noChangeAspect="1"/>
          </p:cNvGraphicFramePr>
          <p:nvPr/>
        </p:nvGraphicFramePr>
        <p:xfrm>
          <a:off x="1818085" y="3644504"/>
          <a:ext cx="5519738" cy="579834"/>
        </p:xfrm>
        <a:graphic>
          <a:graphicData uri="http://schemas.openxmlformats.org/presentationml/2006/ole">
            <mc:AlternateContent xmlns:mc="http://schemas.openxmlformats.org/markup-compatibility/2006">
              <mc:Choice xmlns:v="urn:schemas-microsoft-com:vml" Requires="v">
                <p:oleObj spid="_x0000_s2131" name="Equation" r:id="rId5" imgW="2298600" imgH="241200" progId="Equation.DSMT4">
                  <p:embed/>
                </p:oleObj>
              </mc:Choice>
              <mc:Fallback>
                <p:oleObj name="Equation" r:id="rId5" imgW="2298600" imgH="241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8085" y="3644504"/>
                        <a:ext cx="5519738" cy="579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10" descr="ag00218_">
            <a:extLst>
              <a:ext uri="{FF2B5EF4-FFF2-40B4-BE49-F238E27FC236}">
                <a16:creationId xmlns:a16="http://schemas.microsoft.com/office/drawing/2014/main" xmlns="" id="{2721FD5F-9821-3604-5A84-C34E1B802B1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0081521">
            <a:off x="900374" y="139845"/>
            <a:ext cx="2076743" cy="115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249778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5726"/>
                                        </p:tgtEl>
                                        <p:attrNameLst>
                                          <p:attrName>style.visibility</p:attrName>
                                        </p:attrNameLst>
                                      </p:cBhvr>
                                      <p:to>
                                        <p:strVal val="visible"/>
                                      </p:to>
                                    </p:set>
                                    <p:animEffect transition="in" filter="fade">
                                      <p:cBhvr>
                                        <p:cTn id="7" dur="1000"/>
                                        <p:tgtEl>
                                          <p:spTgt spid="115726"/>
                                        </p:tgtEl>
                                      </p:cBhvr>
                                    </p:animEffect>
                                    <p:anim calcmode="lin" valueType="num">
                                      <p:cBhvr>
                                        <p:cTn id="8" dur="1000" fill="hold"/>
                                        <p:tgtEl>
                                          <p:spTgt spid="115726"/>
                                        </p:tgtEl>
                                        <p:attrNameLst>
                                          <p:attrName>ppt_x</p:attrName>
                                        </p:attrNameLst>
                                      </p:cBhvr>
                                      <p:tavLst>
                                        <p:tav tm="0">
                                          <p:val>
                                            <p:strVal val="#ppt_x"/>
                                          </p:val>
                                        </p:tav>
                                        <p:tav tm="100000">
                                          <p:val>
                                            <p:strVal val="#ppt_x"/>
                                          </p:val>
                                        </p:tav>
                                      </p:tavLst>
                                    </p:anim>
                                    <p:anim calcmode="lin" valueType="num">
                                      <p:cBhvr>
                                        <p:cTn id="9" dur="1000" fill="hold"/>
                                        <p:tgtEl>
                                          <p:spTgt spid="1157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115727"/>
                                        </p:tgtEl>
                                        <p:attrNameLst>
                                          <p:attrName>style.visibility</p:attrName>
                                        </p:attrNameLst>
                                      </p:cBhvr>
                                      <p:to>
                                        <p:strVal val="visible"/>
                                      </p:to>
                                    </p:set>
                                    <p:anim calcmode="lin" valueType="num">
                                      <p:cBhvr>
                                        <p:cTn id="14" dur="500" fill="hold"/>
                                        <p:tgtEl>
                                          <p:spTgt spid="115727"/>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15727"/>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15727"/>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15727"/>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7" presetClass="entr" presetSubtype="0" fill="hold" nodeType="clickEffect">
                                  <p:stCondLst>
                                    <p:cond delay="0"/>
                                  </p:stCondLst>
                                  <p:childTnLst>
                                    <p:set>
                                      <p:cBhvr>
                                        <p:cTn id="21" dur="1" fill="hold">
                                          <p:stCondLst>
                                            <p:cond delay="0"/>
                                          </p:stCondLst>
                                        </p:cTn>
                                        <p:tgtEl>
                                          <p:spTgt spid="115728"/>
                                        </p:tgtEl>
                                        <p:attrNameLst>
                                          <p:attrName>style.visibility</p:attrName>
                                        </p:attrNameLst>
                                      </p:cBhvr>
                                      <p:to>
                                        <p:strVal val="visible"/>
                                      </p:to>
                                    </p:set>
                                    <p:animEffect transition="in" filter="fade">
                                      <p:cBhvr>
                                        <p:cTn id="22" dur="1000"/>
                                        <p:tgtEl>
                                          <p:spTgt spid="115728"/>
                                        </p:tgtEl>
                                      </p:cBhvr>
                                    </p:animEffect>
                                    <p:anim calcmode="lin" valueType="num">
                                      <p:cBhvr>
                                        <p:cTn id="23" dur="1000" fill="hold"/>
                                        <p:tgtEl>
                                          <p:spTgt spid="115728"/>
                                        </p:tgtEl>
                                        <p:attrNameLst>
                                          <p:attrName>ppt_x</p:attrName>
                                        </p:attrNameLst>
                                      </p:cBhvr>
                                      <p:tavLst>
                                        <p:tav tm="0">
                                          <p:val>
                                            <p:strVal val="#ppt_x"/>
                                          </p:val>
                                        </p:tav>
                                        <p:tav tm="100000">
                                          <p:val>
                                            <p:strVal val="#ppt_x"/>
                                          </p:val>
                                        </p:tav>
                                      </p:tavLst>
                                    </p:anim>
                                    <p:anim calcmode="lin" valueType="num">
                                      <p:cBhvr>
                                        <p:cTn id="24" dur="900" decel="100000" fill="hold"/>
                                        <p:tgtEl>
                                          <p:spTgt spid="115728"/>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15728"/>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6" grpId="0"/>
      <p:bldP spid="11572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0482" name="Picture 8" descr="https://encrypted-tbn0.gstatic.com/images?q=tbn:ANd9GcR55MkhefA5405khAFFQGPBuzBEKAlH2eXE1gZIRqYgy8sLDj-ed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49" y="1487538"/>
            <a:ext cx="4084401" cy="206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0" descr="https://encrypted-tbn3.gstatic.com/images?q=tbn:ANd9GcRIWDdkADgF5ZGBoiBFqQMcmQ4WzZEXaJ8T6Qa6w4ymO4dn6gr0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87538"/>
            <a:ext cx="4146415" cy="21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2" descr="http://dantri4.vcmedia.vn/ZIBfP10h1bNGDgMRbGR/Image/2013/06/bauxit_4.6.2013-715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49" y="3657601"/>
            <a:ext cx="4084401" cy="289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6"/>
          <p:cNvSpPr txBox="1">
            <a:spLocks noChangeArrowheads="1"/>
          </p:cNvSpPr>
          <p:nvPr/>
        </p:nvSpPr>
        <p:spPr bwMode="auto">
          <a:xfrm>
            <a:off x="990600" y="410320"/>
            <a:ext cx="7429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200" b="1">
                <a:solidFill>
                  <a:srgbClr val="FF0000"/>
                </a:solidFill>
                <a:latin typeface="Times New Roman" panose="02020603050405020304" pitchFamily="18" charset="0"/>
                <a:cs typeface="Times New Roman" panose="02020603050405020304" pitchFamily="18" charset="0"/>
              </a:rPr>
              <a:t>Nước bùn đỏ thải ra môi trường trong quá trình sản xuất </a:t>
            </a:r>
            <a:r>
              <a:rPr lang="vi-VN" sz="3200" b="1">
                <a:solidFill>
                  <a:srgbClr val="FF0000"/>
                </a:solidFill>
                <a:latin typeface="Times New Roman" panose="02020603050405020304" pitchFamily="18" charset="0"/>
                <a:cs typeface="Times New Roman" panose="02020603050405020304" pitchFamily="18" charset="0"/>
              </a:rPr>
              <a:t>Aluminium</a:t>
            </a:r>
            <a:r>
              <a:rPr lang="en-US" sz="3200" b="1">
                <a:solidFill>
                  <a:srgbClr val="FF0000"/>
                </a:solidFill>
                <a:latin typeface="Times New Roman" panose="02020603050405020304" pitchFamily="18" charset="0"/>
                <a:cs typeface="Times New Roman" panose="02020603050405020304" pitchFamily="18" charset="0"/>
              </a:rPr>
              <a:t> </a:t>
            </a:r>
          </a:p>
        </p:txBody>
      </p:sp>
      <p:sp>
        <p:nvSpPr>
          <p:cNvPr id="20486" name="AutoShape 2" descr="data:image/jpeg;base64,/9j/4AAQSkZJRgABAQAAAQABAAD/2wCEAAkGBxQTEhUUExQWFRQVFBUUFxgXGBQXFxYVFBQXFxcXFBYYHCggGBolHBQUITEhJSkrLi4uFx8zODMsNygtLisBCgoKDg0OGhAQGiwkHyQsLCwsLCwsLCwsLCwsLCwsLCwsLCwsLCwsLCwsLCwsLCwsLCwsLCwsLCwsLCwsLCwsLP/AABEIALABHgMBIgACEQEDEQH/xAAcAAABBQEBAQAAAAAAAAAAAAACAAEDBAUGBwj/xABAEAABAwIDBAYIBQIFBQEAAAABAAIRAyEEMUEFElFhBiJxgZGhExRSscHR4fAVMkJiknLxBzNDU4IWI6Ky0nP/xAAYAQEBAQEBAAAAAAAAAAAAAAABAAIDBP/EACYRAAICAQQCAgEFAAAAAAAAAAABAhESAxMhMUFRFGEEIjJCcZH/2gAMAwEAAhEDEQA/APcUkF0hKaM5BpILoXVFUWRKkqpxKQxQTiwzRaSUIrqRr5RTHJBJJpSlBqx0kklEJJJJRCSSSUQkkklEC5qhcxysJJTBxKm6UnPIVtNCcjOJRdiUBxK0CwcEDsO06JyRYsoiqSgfK0G4cBAcLzTaM0yk1ysNKmGFCP0YVkipgUypwoohJr1l8inRMkhBTysm7HTFOhL1EJJOCnSFCSSSQaEmITpKID0Q4JxTHAIkk2wpDbo4J0kkEJJJJQiSTSgLwmgbJEkEzko3OKqByJ0lX33cEwe7UJxDMspKAVTwUochockEkglNvqosiRJDvJ5QNjppSSlRWMXJb6F4QwtUZtku8lKhIQOKsSyLKYhVfS80xrpxYZEr6kIfWAoTUUBW1EzZbdiUxxAKrMdCKo+VYoLJ24lTNrhZycFTihTLxroDiSs046kP1nulRv2pSGrz4fNdFov0cnqfZpnFFCcUeKxnbYZ7LvEKF22h7H/l9F0Wg/Rnc+ze9bKkbjRquYO2T7I81GdsO5eCfjWG4zqKmL4FCMcVzY207gPNWaO26f62O7QZ8j81PQpdCptm2McU5x54LGq7Yo/pa49pj5oTtpkWZf8AqPuhZ2b/AIlm/ZunHftUPrBmVhu21+3zKjdts6Aea0tD6LcZ0XrhS9ZXOfjR4NSO2jwCtj6DNnUUsUiqYlcmdtHgE3407g3zR8c1uM6s4pOcYVyQ2y/9vh9UI2tU4+QR8ctxnXHFTojp4lcgNtP5eGaettt5ECG8xn9EPQHcOwdiVCcQVyFPbFQfqntup/x53st8/mrYodxs6kYlMcSVzY6QD2PP6KX/AKgZ7LvEI2X6LM3vTlI1VgnbzPZM9qH8d/aPFK0WGZ0Pp0BrrBG3f2jxS/HR7A8VbMi3EbLnqP041WQdvftHigPSD9rfFa2mGRtis06ot8cVgO2/+1qj/HuTPBW0xyOhjmhIPELC/Hx7LfFEOkDfYb4owZWb7U4K58beZ7DfEqcbdp8D4hD02KkYnpUJrLinbdrcGju+ZVintx8CQ2ctb81v5YbR1npuaB1bmuWbtt8ZNGl5N0mbZdqQbHIIf5RbR0/puaXpFxT9ovLt70keMDkg9Zc7N58yfes/KY7Z25qoTVXCh7rnf8iEVOs839IQcsyj5LLbR3BqpemXIHaVTV2nd2ylUxrzaUfIHBHX+mTGuBquP9ad7RP0H1TsruOp8VfJZYI604lozKB2OYM3Bcv2uvzTueIicuGqz8mRraOkdtJnHkmG1GcVzsjMFC0DieKPkyN7B0jdqtIJbJjgonbXMwKbj438lnN2gGf5YgfuufEQn/Fn8vD6rL/IkWyaA2o//ad5/JIbRqf7Z8/ks38WdxHgiG1H9vcPFYevL2O19Gk3HPP6CEvXH+x71lu2m4ZGZtk3yTu2g/4GQ3y4I35eyWn9GmMW/wBgp3V6nsHTUd5WU7aLotvHub5IWbUOZeQ3jY65ADNYevL2aWmvRrmu+P8ALM3vvtjwhQvq1b2A7TKy6u1rw15niQD5BA/akiC/POQfNG9L2dVo+0W3bUdo4fxPzQnajvaH8fqseu8E9V4J4NHwlV6mOIIHWceRiB4Ies0UtGjcftCoR2627lCcbU9p3l8lj1n83wRMD3ScvqlRxDYkNe4TEwSARnJGfBG+xUIJcmk/aLh/qeYnyUR2q72nHslVsPimOc5st6rnD8uQBtmrYw5OW6rdl7OsdODQm7UcTAJJ/qAUTtrPB5cTUETwyUeIwbSeu5h5TfyUTsCBkWD75rD1JexenFdJFpm0XOP5miM+s42Ruxeu9Y5G6yKuzwDvOeATqDE2y8Fawu9ENMAayDPmsvUl7MvTXiiGrjg0hpDrn2TYc5SqYxgkFw+MKzWF53pjUgfNRPxAyO6e/wCC6uVHhwk/BFQ2g0/lc7hN5RetaD3IdymWzujuURoiYAI7J5cZErL1EO1qXVE7cVxhMa45KiKIdvDeLHzYGNObSiOEfpfv8yrP7CcJx7Ra9PHORxtbgmGMOcR3nTuVIUeJ8M/FOREXjt+hTZz5LrcbOo8fgjbiLgkT9+az6ZdOcyeH91KSW2LY7o14g/cqsS96xHf8DonZiZm+nCYQUaRP6XRxBt3Sphg5Oc90+5WRtJvoMVpOcduqmc8cCPcoaeAO8SXW4Wt71coYMcZ++ScjooTKrqkZEn70UjGk6FatPCE5MJ/4n5KxT2RXdlSf/E/FZzfhDhIyGXaNDcQc8yo64duwDrnw0nmYW+3o5iT/AKLvIfFWKXRTFf7Qb2uA9yG5Gqm1RzFSsWvjc3hlMgX99kL3GAdw8rwNbx3Lrm9DcSc/Rgc3E/BS0+htUyPSMG6YNnHQHjzRTHbkcZUxTwN1rXXBkjMd+f8AdVPVHRvOeQ4g9YzbgSJuvQv+i3gEuqiIOTeHMlVmdF2uH53HX8zcuzdKqZLRfs42jQlwBqjQRcSTpnw0TbQwb93Mbsz1TfvAXZnobSMHdLoOe9fyhE7osw5sdnkXP9ykjvHTSODbhdwCDI1ybHdqpy6kBO849wHuXoFHohQi9Jp7bqdvRmlFqTY5AKZ2SPN6eJYN6KZMtgaf+RPaqTcLUd+SKbNBvAnney9Sq7EotF2NHcPgsypSoAx1BBjL6LNEzz1uynlxLqg7nA+9yvGgLNBGWhaO24sF27KFJwMbp5QEjs1hyaLcAFUTVnC08BuvLmtYCbl2+CYNzrxRPBMgvN+BEd2gyXodHY7SJLAR/TKMbNZlugf8QCjFhizyzF1QxriN3fAEEuDnX92aDZdI1Gh8OLrgxbvy716w7ZoAs2O4KN2DjSFYk9O3bPM69GrPUYRxcQSeyYsgYzFWAmAPZM99l6Z6GbIHYfiPIlOJYI8uxTWPBPXMabzPg0hUKwLD+WW8SSSZ4wjpuAi+7On5h3GbIvT3gmI7IHeVi7O6RcoYoR1Q0EDLPzTuqXm5nmDHJUAREtg3sW3nt4FSUHOe6IIsTabdpyWaCvJab1hLt1sGxOZB04qPE4gthtgM5zt2tKlfTMSTIGd8kTcS2MiYzyA7uKLMOGXZewuCD2BxrMJdPULXF7d0xeW2GouUjhaBJJqObu6Npl28f5jz4KCjXsI6si/EWsd2EqdQH9YJEAgtI705OzktCF9HR9FuieHxUh2JLagJG5uCXN0cwl/W52kLf2x0TwuDoOqu36m7ugizSA4kb2eU+5eePYSTBh1j1XZcDfXuXf7G2vSr4Y08Y8ueCIBtIEHqkWJMXlbjO+DM4Rj0H0I9Txhe00t0sgCXyHkk2aDnAbPeF2VPo1hm5U2c7NPvHNcBsjaGGw2++JcQ4MsCASIIDjfdIm+smwXV7M2swtmj/wBsbxcRUIJkgTDQb6+HcuiaOcZv2brNlUm5MaOxrP8A5U7KDW5BvfA9wVXZ+0G1bBpndBJiG3nKezzV3dWzV2EAOI80jCBMmyoIO+5CK3HzUSSMipEoI5J2kXuBJk+AHwCgTSrMcSw5/MIN8cfvwUJQlGQqAb3Dl4KMhv2ExchLkWbUSOlTImXTPFth5qQP+4QFyjLkWaqyY1vuAqOIwzXX3WAzP5Z8bqYuQlyGxUSP0AizWDsaFGcL/R/AfNTFybeRZqhUmkZkHuhOW8z4piUpVZUJ1OcyT2koPQDn/J3zRSkU2VEfqzeHiSfen9XbwCMpKI+bQ82tc8CUddvAyIBdOU6xZQb9+zgTfv0UlSu3dkiOF/uViuTd8ckzACJa3yIE8lKcUWcYmercAniOKkZjWermJL5yFongNQoaOJEEvYQTlcAaaR2rHPlFF3wg/TPcJ3pBzggFvdmDdaeB/pcS7lMRrlCxGVrboNj1jz+VrLpdk45m5+cSLRqANFmfBjVtR6Cr4c23QWniZvfU+KIUnyJzvfMWyv8ABWW1abyCHjPS/j4JhS5204WK5qzjGb6ZRdRIMuM3Nxop6dWByA+48lLWZugkneHdksqptSmzeg9bs17OHNLV9BqO0XsQ4uZY8/C4HL+66foHUrP3ndUhri7c3iJcGwd45xuwOc9y4rZ+PDrl2fb5rr9g7X9AQJtUEW8o5zC3pcOmcMT07Y1ff3uq5hbAIuWmcy2RIuCFoNdPj4rndkh5JkQJ3oBO655IfvE8cuFguhHZH17F6zohymJTEppWWzVDymlCSmKLNUPvJiUJQrNmkkEXIS5MUJKrNUOSoy5IlASizSQ5cgJTEoCVWaxCJQkoJTSqxxD3kt5RylKhok3kpUUp1ESSmLkEp95Q0FvJwUEpwkD5o3YvqhEE3EjIcFKxpI5DP70QPEWHYlMJRHMTaI9yGUnNBmND3HuUe9NhE5ZW+qUiUqLeCfyk/pGVypnPAIgQYvrfkqrKMDO5GmiNreZ78isNKzSu7Zo4faJAuY4nlOWULVpbRAzIcD3QubfJFv7p6LyL8PgsOCMy0lI6L1xt4cW3PKTpBmCFU2lRZWEt6r4nmdJge8KhUxobcDPMfHJRVSKnWbY8Mj3H4KUa5M4VwRUAaZ3S6CciLg9hIW76fdaDMDP+l3EcFjYmS2bOAzGduc3BCr06zmAbriaZMEHQ8PqttZcmHBI916JdNKJpMZXmnUAILoO51cjOYnOIXY4TaNGrHo6rHzkA4T/HNfNezccWODTdpiDOY58wtSpLYcHy2ZBWs64Znb5PoktQrwnAdJMRTLdyu+GxALi4WvG7lErrMD/iLV/1aTHcd0ljvAyE2h22j0clMSuLp/4j4c/np1GnluuHjZa2yuleHr5O3DMAPgTzBkhBYm4U0oA8ESLg5EZdxTEoNUESgcUxKBzkCkO5yAuTFyBxRQhEoCUJKEuVRqwkyAuQ76KGw5SUe+lvqobDlNvJpSUQ0og9MmKRCD08oEyhPnrE0gB1bg9aAScuOvd2qqwk8sypN8tjeuD9+KCsB+kGLaa8FtGGRMOUHNWKRaLkXyF87qo994RbomZWmgTRbOJMWEJqZ3rHuHPkoHCcip8MONzBiDFzrksNJI1yMw3N7yjqESJmfvxCmxFIG4JMASYuDwKqGsWG9x5IXPRq6Qb6JF2x2aJUhfgY007RqmGKGmSJrryNFc+SpPlEnqrs2mewR4hBTqbuXVdN+B7QdFPTxJi1j5JVMXpUbI0+hQmwcUU3VQCZb1Tw/S7lyV7CVS5kRPDS58lRxX5bXHPgo8FWg5jvyPattWrOadSpl11R7eMBTYfaBIyj3onwRP3HDmFW9HOWawmd6NBmMHZHxR0sSL38PuyyS2DnKFlQzfL4poKOow+2ajPyVHtPAE+cLcwnT/FM/NuvHB0ZdoC4L1qFap15y7lchgj0/Bf4jNI/7lOObXeNiPitzC9LMLUiKm7PtAjzyXjdLFRl4RbxT+szmqwcD3IbRpGAKrDOUOF1MXrw2njCNYjQfFX8Ht6pTPUcQeR05wozgz19zkBcvOsP01qiziD2gX9y1MN02aTD2R2H4FQOLOw3ki5YlDpHRdq5vaLeIWnTxDXCWuBByggqoCeUlHKUqGySU4cot5PKhJN5MSglKUUNhykCg3k0qE+fWVQRxGV1A4AHl98Eg6M4PLTvTuyyA1/st1Rdj1bMIGUgmPIjx81A0k8B3K5Q60MMXyPONeXzUFWhDvn7kp+GYceeCMHROHdiTkIHG6R/otMxBHJTYpwG6CBLmAnvy8oWawlXcfmzj6Nn/r8oWXFGlKyJ1IHJRiQU7T2hEDOaRpDtf3FW8JWtBy+/JVKbYNxI0KsgDPI8liVGkm0TCjTJ1E2tqs/aGz3MuOs3iPiFbc8xCVMzrlPnwRGTjyYnpqSoqYLHdXddpkrL6+V8+Cr4rBT1mm/PX5FVsPXLeq6Y5/BdMVLlHKOpKDUZ/wCmoXb4/dxUbw4Z3HH5oaLwCN67ZyyIPIq5WmJad5pHfHMLl0z1LkqSDceCcGBa6hfSAkjw+SBmJMwVuvRlyrsstIJ4clLMlRUntJv4AqStRiCCHA55gjtlZNFhpI+KKlUM2I8j71R9KRb3cEYr24qEvuqnXyKJtSbyCqdN06nLlCm39OXDLhB1QRKK5GR948FM3Hu4kZak+eipm2SO/LzUGKNnCdI6rf1u/l8JW1R6eOFnsB58e4LiXs1yvzuicw/Z8AVWDgj0XC9OaLvz27D8Dktah0hw7oiq3vt4ryEggT4fH4qKefcmzO0j3SlXa4S0hw4ggo95eHU6zx+ojsJWjg9v4im3dbUdHMkx2SnJBtM9f3k+8vNMB05rttUa2oP4keGa3MN07on/ADGuYeXWVaMuMl4PJHATbyRtdKiIghTBq6Mo9sfdGmfBPUrl+7MCBcjMxlKK2ijYYdyOfYso1JAYlm6d3MG4OUjs0KFguJ+wrwoWew36pew/03cO9oNuICpSt3wcornkdlKXANvvEAdpsjxdUb7tRMAjg2wPkr2yoG/VMkU2yP8A9HWYPG//ABWW5hyQuexfH7Q2gxOk8U+9p3qMWTG6aNZUiyxycu8lCx8KYGVzao6rkNrzKmpkT9x4Ks8e5NTKGrIsVqoym/3cqrjaMiQLhHUHf71JSfHNS/TyjLjkmmVcNiLQ5WaTiDYwqWJbDpGRU1CpIgaLclxaMaUmnjLtGo4NdcQx2o/S7uVTEYTe03Xa8CeSnpvAaZmTBafeCrLK4IIeJ58Fwya6O7SapmA4lpuLqyzFuOVz3rUr4AxP525xrCyquFLbsmNQcwuylGRxqUenwaFCpTdZwg/eWaKrgPYO9fIAed5WdhiJnX3QpjUh8iTc6wZ48lhqnwdU75FuEGDIv/eApH1CLRvNnXT5K27FMcCAXydLG/aqrqB0Oar9iSMLbWCmFMaFUakCxF400KKkXe1rodOCaKy6KRbxM96QeQfmoqWLix8clKarTH33oEVZ06R2KNjW7w3gS05wbjs+SN2ST3iJPulVEbTOjzXtDqVSWkW+vBVq2wKrcgD2KlhsW6k4OY7POJjscNV2Wx9s0arYe70VQXhxG6f6T8FzqXg4SepHrlHGV8DUbm0jmqhYdV6rTwzHtBD2uBEgyLjOVDV2Ix14BV+r0C/IflH/2Q=="/>
          <p:cNvSpPr>
            <a:spLocks noChangeAspect="1" noChangeArrowheads="1"/>
          </p:cNvSpPr>
          <p:nvPr/>
        </p:nvSpPr>
        <p:spPr bwMode="auto">
          <a:xfrm>
            <a:off x="1269206" y="720328"/>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atin typeface="VNI-Times" pitchFamily="2" charset="0"/>
            </a:endParaRPr>
          </a:p>
        </p:txBody>
      </p:sp>
      <p:sp>
        <p:nvSpPr>
          <p:cNvPr id="20487" name="AutoShape 4" descr="data:image/jpeg;base64,/9j/4AAQSkZJRgABAQAAAQABAAD/2wCEAAkGBxQTEhUUExQWFRQVFBUUFxgXGBQXFxYVFBQXFxcXFBYYHCggGBolHBQUITEhJSkrLi4uFx8zODMsNygtLisBCgoKDg0OGhAQGiwkHyQsLCwsLCwsLCwsLCwsLCwsLCwsLCwsLCwsLCwsLCwsLCwsLCwsLCwsLCwsLCwsLCwsLP/AABEIALABHgMBIgACEQEDEQH/xAAcAAABBQEBAQAAAAAAAAAAAAACAAEDBAUGBwj/xABAEAABAwIDBAYIBQIFBQEAAAABAAIRAyEEMUEFElFhBiJxgZGhExRSscHR4fAVMkJiknLxBzNDU4IWI6Ky0nP/xAAYAQEBAQEBAAAAAAAAAAAAAAABAAIDBP/EACYRAAICAQQCAgEFAAAAAAAAAAABAhESAxMhMUFRFGEEIjJCcZH/2gAMAwEAAhEDEQA/APcUkF0hKaM5BpILoXVFUWRKkqpxKQxQTiwzRaSUIrqRr5RTHJBJJpSlBqx0kklEJJJJRCSSSUQkkklEC5qhcxysJJTBxKm6UnPIVtNCcjOJRdiUBxK0CwcEDsO06JyRYsoiqSgfK0G4cBAcLzTaM0yk1ysNKmGFCP0YVkipgUypwoohJr1l8inRMkhBTysm7HTFOhL1EJJOCnSFCSSSQaEmITpKID0Q4JxTHAIkk2wpDbo4J0kkEJJJJQiSTSgLwmgbJEkEzko3OKqByJ0lX33cEwe7UJxDMspKAVTwUochockEkglNvqosiRJDvJ5QNjppSSlRWMXJb6F4QwtUZtku8lKhIQOKsSyLKYhVfS80xrpxYZEr6kIfWAoTUUBW1EzZbdiUxxAKrMdCKo+VYoLJ24lTNrhZycFTihTLxroDiSs046kP1nulRv2pSGrz4fNdFov0cnqfZpnFFCcUeKxnbYZ7LvEKF22h7H/l9F0Wg/Rnc+ze9bKkbjRquYO2T7I81GdsO5eCfjWG4zqKmL4FCMcVzY207gPNWaO26f62O7QZ8j81PQpdCptm2McU5x54LGq7Yo/pa49pj5oTtpkWZf8AqPuhZ2b/AIlm/ZunHftUPrBmVhu21+3zKjdts6Aea0tD6LcZ0XrhS9ZXOfjR4NSO2jwCtj6DNnUUsUiqYlcmdtHgE3407g3zR8c1uM6s4pOcYVyQ2y/9vh9UI2tU4+QR8ctxnXHFTojp4lcgNtP5eGaettt5ECG8xn9EPQHcOwdiVCcQVyFPbFQfqntup/x53st8/mrYodxs6kYlMcSVzY6QD2PP6KX/AKgZ7LvEI2X6LM3vTlI1VgnbzPZM9qH8d/aPFK0WGZ0Pp0BrrBG3f2jxS/HR7A8VbMi3EbLnqP041WQdvftHigPSD9rfFa2mGRtis06ot8cVgO2/+1qj/HuTPBW0xyOhjmhIPELC/Hx7LfFEOkDfYb4owZWb7U4K58beZ7DfEqcbdp8D4hD02KkYnpUJrLinbdrcGju+ZVintx8CQ2ctb81v5YbR1npuaB1bmuWbtt8ZNGl5N0mbZdqQbHIIf5RbR0/puaXpFxT9ovLt70keMDkg9Zc7N58yfes/KY7Z25qoTVXCh7rnf8iEVOs839IQcsyj5LLbR3BqpemXIHaVTV2nd2ylUxrzaUfIHBHX+mTGuBquP9ad7RP0H1TsruOp8VfJZYI604lozKB2OYM3Bcv2uvzTueIicuGqz8mRraOkdtJnHkmG1GcVzsjMFC0DieKPkyN7B0jdqtIJbJjgonbXMwKbj438lnN2gGf5YgfuufEQn/Fn8vD6rL/IkWyaA2o//ad5/JIbRqf7Z8/ks38WdxHgiG1H9vcPFYevL2O19Gk3HPP6CEvXH+x71lu2m4ZGZtk3yTu2g/4GQ3y4I35eyWn9GmMW/wBgp3V6nsHTUd5WU7aLotvHub5IWbUOZeQ3jY65ADNYevL2aWmvRrmu+P8ALM3vvtjwhQvq1b2A7TKy6u1rw15niQD5BA/akiC/POQfNG9L2dVo+0W3bUdo4fxPzQnajvaH8fqseu8E9V4J4NHwlV6mOIIHWceRiB4Ies0UtGjcftCoR2627lCcbU9p3l8lj1n83wRMD3ScvqlRxDYkNe4TEwSARnJGfBG+xUIJcmk/aLh/qeYnyUR2q72nHslVsPimOc5st6rnD8uQBtmrYw5OW6rdl7OsdODQm7UcTAJJ/qAUTtrPB5cTUETwyUeIwbSeu5h5TfyUTsCBkWD75rD1JexenFdJFpm0XOP5miM+s42Ruxeu9Y5G6yKuzwDvOeATqDE2y8Fawu9ENMAayDPmsvUl7MvTXiiGrjg0hpDrn2TYc5SqYxgkFw+MKzWF53pjUgfNRPxAyO6e/wCC6uVHhwk/BFQ2g0/lc7hN5RetaD3IdymWzujuURoiYAI7J5cZErL1EO1qXVE7cVxhMa45KiKIdvDeLHzYGNObSiOEfpfv8yrP7CcJx7Ra9PHORxtbgmGMOcR3nTuVIUeJ8M/FOREXjt+hTZz5LrcbOo8fgjbiLgkT9+az6ZdOcyeH91KSW2LY7o14g/cqsS96xHf8DonZiZm+nCYQUaRP6XRxBt3Sphg5Oc90+5WRtJvoMVpOcduqmc8cCPcoaeAO8SXW4Wt71coYMcZ++ScjooTKrqkZEn70UjGk6FatPCE5MJ/4n5KxT2RXdlSf/E/FZzfhDhIyGXaNDcQc8yo64duwDrnw0nmYW+3o5iT/AKLvIfFWKXRTFf7Qb2uA9yG5Gqm1RzFSsWvjc3hlMgX99kL3GAdw8rwNbx3Lrm9DcSc/Rgc3E/BS0+htUyPSMG6YNnHQHjzRTHbkcZUxTwN1rXXBkjMd+f8AdVPVHRvOeQ4g9YzbgSJuvQv+i3gEuqiIOTeHMlVmdF2uH53HX8zcuzdKqZLRfs42jQlwBqjQRcSTpnw0TbQwb93Mbsz1TfvAXZnobSMHdLoOe9fyhE7osw5sdnkXP9ykjvHTSODbhdwCDI1ybHdqpy6kBO849wHuXoFHohQi9Jp7bqdvRmlFqTY5AKZ2SPN6eJYN6KZMtgaf+RPaqTcLUd+SKbNBvAnney9Sq7EotF2NHcPgsypSoAx1BBjL6LNEzz1uynlxLqg7nA+9yvGgLNBGWhaO24sF27KFJwMbp5QEjs1hyaLcAFUTVnC08BuvLmtYCbl2+CYNzrxRPBMgvN+BEd2gyXodHY7SJLAR/TKMbNZlugf8QCjFhizyzF1QxriN3fAEEuDnX92aDZdI1Gh8OLrgxbvy716w7ZoAs2O4KN2DjSFYk9O3bPM69GrPUYRxcQSeyYsgYzFWAmAPZM99l6Z6GbIHYfiPIlOJYI8uxTWPBPXMabzPg0hUKwLD+WW8SSSZ4wjpuAi+7On5h3GbIvT3gmI7IHeVi7O6RcoYoR1Q0EDLPzTuqXm5nmDHJUAREtg3sW3nt4FSUHOe6IIsTabdpyWaCvJab1hLt1sGxOZB04qPE4gthtgM5zt2tKlfTMSTIGd8kTcS2MiYzyA7uKLMOGXZewuCD2BxrMJdPULXF7d0xeW2GouUjhaBJJqObu6Npl28f5jz4KCjXsI6si/EWsd2EqdQH9YJEAgtI705OzktCF9HR9FuieHxUh2JLagJG5uCXN0cwl/W52kLf2x0TwuDoOqu36m7ugizSA4kb2eU+5eePYSTBh1j1XZcDfXuXf7G2vSr4Y08Y8ueCIBtIEHqkWJMXlbjO+DM4Rj0H0I9Txhe00t0sgCXyHkk2aDnAbPeF2VPo1hm5U2c7NPvHNcBsjaGGw2++JcQ4MsCASIIDjfdIm+smwXV7M2swtmj/wBsbxcRUIJkgTDQb6+HcuiaOcZv2brNlUm5MaOxrP8A5U7KDW5BvfA9wVXZ+0G1bBpndBJiG3nKezzV3dWzV2EAOI80jCBMmyoIO+5CK3HzUSSMipEoI5J2kXuBJk+AHwCgTSrMcSw5/MIN8cfvwUJQlGQqAb3Dl4KMhv2ExchLkWbUSOlTImXTPFth5qQP+4QFyjLkWaqyY1vuAqOIwzXX3WAzP5Z8bqYuQlyGxUSP0AizWDsaFGcL/R/AfNTFybeRZqhUmkZkHuhOW8z4piUpVZUJ1OcyT2koPQDn/J3zRSkU2VEfqzeHiSfen9XbwCMpKI+bQ82tc8CUddvAyIBdOU6xZQb9+zgTfv0UlSu3dkiOF/uViuTd8ckzACJa3yIE8lKcUWcYmercAniOKkZjWermJL5yFongNQoaOJEEvYQTlcAaaR2rHPlFF3wg/TPcJ3pBzggFvdmDdaeB/pcS7lMRrlCxGVrboNj1jz+VrLpdk45m5+cSLRqANFmfBjVtR6Cr4c23QWniZvfU+KIUnyJzvfMWyv8ABWW1abyCHjPS/j4JhS5204WK5qzjGb6ZRdRIMuM3Nxop6dWByA+48lLWZugkneHdksqptSmzeg9bs17OHNLV9BqO0XsQ4uZY8/C4HL+66foHUrP3ndUhri7c3iJcGwd45xuwOc9y4rZ+PDrl2fb5rr9g7X9AQJtUEW8o5zC3pcOmcMT07Y1ff3uq5hbAIuWmcy2RIuCFoNdPj4rndkh5JkQJ3oBO655IfvE8cuFguhHZH17F6zohymJTEppWWzVDymlCSmKLNUPvJiUJQrNmkkEXIS5MUJKrNUOSoy5IlASizSQ5cgJTEoCVWaxCJQkoJTSqxxD3kt5RylKhok3kpUUp1ESSmLkEp95Q0FvJwUEpwkD5o3YvqhEE3EjIcFKxpI5DP70QPEWHYlMJRHMTaI9yGUnNBmND3HuUe9NhE5ZW+qUiUqLeCfyk/pGVypnPAIgQYvrfkqrKMDO5GmiNreZ78isNKzSu7Zo4faJAuY4nlOWULVpbRAzIcD3QubfJFv7p6LyL8PgsOCMy0lI6L1xt4cW3PKTpBmCFU2lRZWEt6r4nmdJge8KhUxobcDPMfHJRVSKnWbY8Mj3H4KUa5M4VwRUAaZ3S6CciLg9hIW76fdaDMDP+l3EcFjYmS2bOAzGduc3BCr06zmAbriaZMEHQ8PqttZcmHBI916JdNKJpMZXmnUAILoO51cjOYnOIXY4TaNGrHo6rHzkA4T/HNfNezccWODTdpiDOY58wtSpLYcHy2ZBWs64Znb5PoktQrwnAdJMRTLdyu+GxALi4WvG7lErrMD/iLV/1aTHcd0ljvAyE2h22j0clMSuLp/4j4c/np1GnluuHjZa2yuleHr5O3DMAPgTzBkhBYm4U0oA8ESLg5EZdxTEoNUESgcUxKBzkCkO5yAuTFyBxRQhEoCUJKEuVRqwkyAuQ76KGw5SUe+lvqobDlNvJpSUQ0og9MmKRCD08oEyhPnrE0gB1bg9aAScuOvd2qqwk8sypN8tjeuD9+KCsB+kGLaa8FtGGRMOUHNWKRaLkXyF87qo994RbomZWmgTRbOJMWEJqZ3rHuHPkoHCcip8MONzBiDFzrksNJI1yMw3N7yjqESJmfvxCmxFIG4JMASYuDwKqGsWG9x5IXPRq6Qb6JF2x2aJUhfgY007RqmGKGmSJrryNFc+SpPlEnqrs2mewR4hBTqbuXVdN+B7QdFPTxJi1j5JVMXpUbI0+hQmwcUU3VQCZb1Tw/S7lyV7CVS5kRPDS58lRxX5bXHPgo8FWg5jvyPattWrOadSpl11R7eMBTYfaBIyj3onwRP3HDmFW9HOWawmd6NBmMHZHxR0sSL38PuyyS2DnKFlQzfL4poKOow+2ajPyVHtPAE+cLcwnT/FM/NuvHB0ZdoC4L1qFap15y7lchgj0/Bf4jNI/7lOObXeNiPitzC9LMLUiKm7PtAjzyXjdLFRl4RbxT+szmqwcD3IbRpGAKrDOUOF1MXrw2njCNYjQfFX8Ht6pTPUcQeR05wozgz19zkBcvOsP01qiziD2gX9y1MN02aTD2R2H4FQOLOw3ki5YlDpHRdq5vaLeIWnTxDXCWuBByggqoCeUlHKUqGySU4cot5PKhJN5MSglKUUNhykCg3k0qE+fWVQRxGV1A4AHl98Eg6M4PLTvTuyyA1/st1Rdj1bMIGUgmPIjx81A0k8B3K5Q60MMXyPONeXzUFWhDvn7kp+GYceeCMHROHdiTkIHG6R/otMxBHJTYpwG6CBLmAnvy8oWawlXcfmzj6Nn/r8oWXFGlKyJ1IHJRiQU7T2hEDOaRpDtf3FW8JWtBy+/JVKbYNxI0KsgDPI8liVGkm0TCjTJ1E2tqs/aGz3MuOs3iPiFbc8xCVMzrlPnwRGTjyYnpqSoqYLHdXddpkrL6+V8+Cr4rBT1mm/PX5FVsPXLeq6Y5/BdMVLlHKOpKDUZ/wCmoXb4/dxUbw4Z3HH5oaLwCN67ZyyIPIq5WmJad5pHfHMLl0z1LkqSDceCcGBa6hfSAkjw+SBmJMwVuvRlyrsstIJ4clLMlRUntJv4AqStRiCCHA55gjtlZNFhpI+KKlUM2I8j71R9KRb3cEYr24qEvuqnXyKJtSbyCqdN06nLlCm39OXDLhB1QRKK5GR948FM3Hu4kZak+eipm2SO/LzUGKNnCdI6rf1u/l8JW1R6eOFnsB58e4LiXs1yvzuicw/Z8AVWDgj0XC9OaLvz27D8Dktah0hw7oiq3vt4ryEggT4fH4qKefcmzO0j3SlXa4S0hw4ggo95eHU6zx+ojsJWjg9v4im3dbUdHMkx2SnJBtM9f3k+8vNMB05rttUa2oP4keGa3MN07on/ADGuYeXWVaMuMl4PJHATbyRtdKiIghTBq6Mo9sfdGmfBPUrl+7MCBcjMxlKK2ijYYdyOfYso1JAYlm6d3MG4OUjs0KFguJ+wrwoWew36pew/03cO9oNuICpSt3wcornkdlKXANvvEAdpsjxdUb7tRMAjg2wPkr2yoG/VMkU2yP8A9HWYPG//ABWW5hyQuexfH7Q2gxOk8U+9p3qMWTG6aNZUiyxycu8lCx8KYGVzao6rkNrzKmpkT9x4Ks8e5NTKGrIsVqoym/3cqrjaMiQLhHUHf71JSfHNS/TyjLjkmmVcNiLQ5WaTiDYwqWJbDpGRU1CpIgaLclxaMaUmnjLtGo4NdcQx2o/S7uVTEYTe03Xa8CeSnpvAaZmTBafeCrLK4IIeJ58Fwya6O7SapmA4lpuLqyzFuOVz3rUr4AxP525xrCyquFLbsmNQcwuylGRxqUenwaFCpTdZwg/eWaKrgPYO9fIAed5WdhiJnX3QpjUh8iTc6wZ48lhqnwdU75FuEGDIv/eApH1CLRvNnXT5K27FMcCAXydLG/aqrqB0Oar9iSMLbWCmFMaFUakCxF400KKkXe1rodOCaKy6KRbxM96QeQfmoqWLix8clKarTH33oEVZ06R2KNjW7w3gS05wbjs+SN2ST3iJPulVEbTOjzXtDqVSWkW+vBVq2wKrcgD2KlhsW6k4OY7POJjscNV2Wx9s0arYe70VQXhxG6f6T8FzqXg4SepHrlHGV8DUbm0jmqhYdV6rTwzHtBD2uBEgyLjOVDV2Ix14BV+r0C/IflH/2Q=="/>
          <p:cNvSpPr>
            <a:spLocks noChangeAspect="1" noChangeArrowheads="1"/>
          </p:cNvSpPr>
          <p:nvPr/>
        </p:nvSpPr>
        <p:spPr bwMode="auto">
          <a:xfrm>
            <a:off x="1269206" y="720328"/>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atin typeface="VNI-Times" pitchFamily="2" charset="0"/>
            </a:endParaRPr>
          </a:p>
        </p:txBody>
      </p:sp>
      <p:sp>
        <p:nvSpPr>
          <p:cNvPr id="20488" name="AutoShape 6" descr="data:image/jpeg;base64,/9j/4AAQSkZJRgABAQAAAQABAAD/2wCEAAkGBxMTEhUUExQVFBUXGBwbGRgYGRweGBkYHxcYFxoYHBocHygkHRolGxwaITEhJSkrLi4uFx8zODMsNygtLiwBCgoKDg0OGhAQGzQiIB8sLCwsLCwsLCwsLCwsLCwsLCwsLCwsLCwsLCwsLCwsLCwsLCwsNywsNywsLCwsLDc3LP/AABEIAKAA8AMBIgACEQEDEQH/xAAbAAADAQEBAQEAAAAAAAAAAAACAwQFAQAGB//EAD4QAAECAwUFBgQEBgICAwAAAAECEQADIQQSMUFRBSJhcZETMoGhscEUUtHwBkLh8RUjYnKCklOyQ6IWNNL/xAAYAQADAQEAAAAAAAAAAAAAAAAAAQIDBP/EACwRAAICAQQCAQIFBQEAAAAAAAABAhESAyExQRNRYQQyIlJxgfAjYqGx8RT/2gAMAwEAAhEDEQA/APvjbQMpfjePLEwibagfl8BTpCzLCRUimoVUcSzY0pHBaAUvuCuSi+vd5ca8Y6bRlg+xsudm/QF/3h6NoqTRQUUkMHoW+2iGZPIqFK8CeTYQtc9QDMC1aHF8PGHyCtGl/FzVwkYfu5cYesBLtZBoyavSlecZUyZqA/KOhGja46Zc4KQsmba7YoknAUAYub2Lu328AqfN1Wf8adSIxDOIOY8a/sYbLtq2DqKXwqYWNFKVmimYoDEh2zbB/rCjMbE+YMSdpefAqzo5+8IIIWcA44sP3gsVFMq2FKgoEAo8xlTPSGTNpK7S+mhrmWq561iGZLWwChStN3Pxjxlq/pHMj6wWgSkVTrY9d5ya1DDA58XhXxRZqHygU2dXzI6EwZsS/mT/AKK+hgyih1IFVpJfMPrWBEwvn5wa7LNTV34XVOfKAPan9EK//MGSDF9hhRyBPh7x1KDmD4mJr03NKsMWV9IVMlzT+VXg49RDsP2NFZAHdT4kfrEs22aBHn9BEBQQWuHjWAKFZI6uYpUS2+iz408OsdFsiBBVnL6A9Id8QQHCADVwU06tDdEKyj4rn5xw24nFfmYkG0lCm6S+tTxpDjtI/J5wfsH7hm0P+Z/F/eOiYftoRK2mD3kkff6x0bTl6wWwUV7H1+zHS/D78IA2tGALwPbg4IJpkR9IMmPGI0PrBBs7x5ARIErV3Rd5qLw74QmpVXg59TCcvkMfgoVtFIwKiQGCiSFeBHdzDZirwhVvd7wcMAACQEgYakjnCb6Kujp9SYTMnh6J5D9WjFUasI2nRqQs2gjJI5xJNmnACmDZv9IYCAcPGL4I5LAsl84FE2rJZL1qX+zE0qcouchnp94R0EqN1IFMs8s9YAr0WJOoKuTHxgRPDuQxcZffKCVYlMHppStNRrHVWc91AApVZxHIa+kLJFYDLKtSjugnXKtH9I1ES5hS4lj/AGcN0hlik3UBISgDilycK8ooK05lVNGHq8c89W3sjohp0t2T2a1qT+UE/MLxB57sO+MJqz5tdVhhjd9oTMtyRXtpgyYsfQiAUsLynL/xU3q0Sm30N0uyxdsSGASScGSA/m0GtBJvb/L2Z2aMadNRKxRMS5oGCXI8Xj0pd/uoD5Faqf8AUxaUVyRcnwbJWnNCxrgB60jy7QhIepH9w+sZQsk8mtzofVoP4Cf86BXQ/SC9P2H9Qom7RlA1vjA9458nhR2tJGG8f7vJmhSkWhH5knwMOs03NS0PyIV1JhPFcDWXYpc4LwQW4ks/9oAeFy5BHyJ/yUfKLRb5ecw+F5/CkSz9upe6ErP9wNYSlLpDaj2wpdkSo1ujlifGKTY5csOVXeay3Qn2hEy3EpBuKTT5Seh60j562LIYoSlV0OUs4rkRFJSk+SXKMVdG9aNoy0gh0kDgG6qMYxtkqYSUpB0u06H3aMxE0KDXQlR59ACcI5JsaklLKDBwKsal/vhGyikt3uZOTl0V/EkVfrozHxwh18hKnADFiNeOHGMvsVFroL4Bi7tRz59Y4ZEzBioZOetIt/qQrXRUpaVUIDYOXppSCllTHs1BJ+8G94kFgmV3RwdQg5klaQVMCRkFV8KQ7RNPtD12kpUHJCzkzg6MXDcoaLYVJcgktRlBIfQ0iBFp7RknunA5oOY4QhMyZeuuyk5g4gcqxVbCt2VlYSa1JDhhhwximdLSS6Fgo47qtaio9YwzazUcv3jnaOcYwpmuxoqUkKqXegr4+sdvp4s4zr7M5jOlz0nQwdmF/uMC7XRVT6bucMSs00Wl+7lVsf3h6LZNA3UEPyxfTLWHnZSwxmBEoMO8oDoA58o5N7N2VNl9FkNpRMQ2bKDFSZ02fOTISopKsTeO6kB1VGcfR2izypBu9oCQBRKe7wck18C0YmxJvY9oqWpKpi2AWUqoHJoDQ1xdsI4uYCXIPHdmFzrQ+kKavZIqEJLktnW8Euqaocm9WhTleAmLHBRI5u0Kl2+UhiEywdVS5p8zFKfxQBiqU3BMwe0CUQcZ9BSbOoF0ypoOvaNFyZCziCNb6kl//aJB+KJP2Tr/AG6R0/iaS2RPBR90xpWn2Z1q+i5EhaRuqAOe6A/MpgVSpx/8v/YeESJ/EEjMgeP6Rz+PyfmTh81X5NzhpaRNa3or+GX/AMnko+8LXs18Zyun1MJ/j8j5x1ECPxDZ/nHgQR6xSjpol+Yo/hicL58EpELOxUf8i/KFI/ElmJa+en0MPlbXQvuCYvglBJh1pol+Q4jZTE/zFNy+sem7IQrFR6frBJ2ogvRdCx3DQ5g8RDU2tJD7wHFJEOoCy1BUuwrSLqZpu/KoOBxDkt4Qn+Fn5ZPhfT/1w6RZ8SnU/wCqvpAqtqBr/qrVtNaQsIDzn6M8bJL1SU8ROCh0Mt/OIrbspYUpr5DU/lE/9SqvhH0PbDRVP6T7wKrQnFlHwHuYWMV2PKXo+QlzSgF2fjulsxvAM/KBNrm1JllIo2Bb/IR9gbWNVeXuqMy0bPs6y9xjQOlaUcqBTeUJxh7KTb6PnFbUUXFAchR2Z6vHFbSW5Zm0q78o2V7HQP8AyL4Ba5Sw2VCl28RE1p2OhQLzJSFj/jJCcvy1y0ifwpjpmImaolQVdUDwY8POHJDsoDeRS8AN4GhOeBTn8xhG0bAqzrSFntEZLQWd8Qad4ebwiZbkukJSUMKkqNTxelMKaiNL9GdeyeYghN4kjeDDOr6mKZUl2JqGPB2x5D1iNE4CqnANbrCgxc8PukfUfhzZiVJ7WeCEkAollzT51DjknSIb7NYwS5D2PstJKZs9SZcrvMXvLzwZkpOVXNWiy2fiRcwtIAlpc7xuXjwAPdHCvOMP8R7aXNVdF4S0mieOF4gZlvCMJi+BfiPt6xCV7s6IRSR9fKsE1brvElVSbwJPMiHDZ6k4hRj468sHBvD0hqLVMwK1AcSr0jZSQpJ/mPtZdjLd1XR4b8GwJO7qVfdI+Hm2iYCGWpWNaj1gU2mYc2ydwKPg4Z4rNGeH9x93KlpP5yf7a+4h/wAAkjAq8R+sfASlKTW+BwvH0DUi+zWgfmmjJt49GeHaJarhn08+xIySkeF73ESzNloP5X6D6xnG0yCaqfx98oZLtcl90pfm8GxOT9hzdnSh8r6RGuxHKUSNWp4Rd/EkigW3iw8oBe0pRxmIOtaeJP0g2KWpJGJOCwaSh0D9MYC4uhZOOBxbRneN02+QC16WcPvGO/GSNUDlSFt7H5SewbXVL7klD8QD5FMX2j8Y2tiGSHpQpB8N3GJ1Wiz5qlmCTbrOB3pYHgPaI8en/GD1fgyghS716UtRUXJKxevMz913akNnX2rLmpGe+MG1KY01bVs7PunB9/8ASCRtOyU7oP8AcPpDwiT5PgylzZhLq7d+KwX8oO02maoAET2DsHfEg43tRGsNqWTG9LPPH/rHUbTshPfljmn3aDCIeT4Pn0rIJJkzVPqXzcfm5xofFIb/AOqoV+/zxrHalnGC5RHMehEGNr2cYTJYfl9IMIsXk+DEl25KWIspLOQ7aZkqqIVY9uJmAqTJlIIVdTuimGPj6RXtT8QILpFyYOKVet6PmNkS5ilmUgMZihcF5mVWhJywrwiZQikGbPvp9l/lonIMpIWO6qS900Jc3xgfWMqbaJgPeszGlEhg7+bPG/KsihITIU18JZSfy3gdeb1zjGkbCROSFXmLkPdctpjGcFZUmluZAt8ydelBd+WSyilCigEO1Gy4Rk7W2WuWQ5WUF2WC6eAIOD8Y2to/hOaDdl/zEs9RdNXoMQcOGMZsueuS6SOzJDKQQ14aKSQH4esb41wzFtPkgmEIVeIvhw14uCS/fbE8OcU7Z2pOmlJKkUwCSQGbDUinlElttAQSGUQSeDjiK1aIk29JNEpHLmcmwjPs68ooaUq4t06mDRZlkboUeUSKtqjusHOTF6e8etAUi6VgB6itSPCFuZNQ6sqXYpmYP34x0WaYMj94RKmeMXqdT7wXxQ1fks4aQbiqPsp+FmEdxRYUYR6bZl/LM47v1if+Is283C+R0g17QUcJijzWR0xdoKYVH2dRIX8q+lccIJMhTvdNOBfOFm3raqyf8yYFO05gDhZrpMMG4YoIooe85zbCPIkq0WX1Ab1jytpLesxT8VPWOKt035nBoCVY6gQtxUg0SFEbpUBhUcYNUhaRUE8v3hKtpLBIKiDmKfQwA2ktnC+NSHbk2EPcNg5qFOSxA4x1FjmHKn3m8Enayx+c64p5ZiDFuWSKgsDiUj2hbhiTzLCsBwD0/WFmzLySfAP7xspsdquiYoJRLYEzFqSEAHBykHpjElvtaAoCXN7VLByU3C+Zu6aPWHbFSMozQP2/WPGeND4CLPiQKgoIelGjsu0OpPd4hmycV/aHYqJPiE9OH6wK5oJx8v1itdrAV8wwYkhj0gTNlltxIJ/qUa9BBYUSiYnM+X6wQmDUeCYbMUkE7iH5qjsu0gGqEMwapp7wMVEpVhU9IZIkKXMTLRVROGWr8OcVzpgN3dS+QDh30c1wh1htolqvJ3VYEMXAz5F6QZBiblst0yzFEtc6bNWx7QomDcUDVABSX5kxJO22DMvJVOAbEzB3jmQJddGbWMCdKYmigC+IIDvg59IVgzfflE0httGqvbM04zF9fSCslpDGZcE0AAL7QuAVEgGhFKY5Foy0ykkDdUT4wXZKB3UqHE1pmDwh8km2m3Tc5iqVHHzplCVLUoMoktqR+/7RxNpJ604DxjpmFizsOj/ecGKO3JgE8x018YBTYZw4FjQscXIy4P6x2XOAIffS7lJo/PjBQZClIoCA76sOg04vHp1lIIvIIfUM/jFPaBSjcSEgmgLM2OJ/NHVzLouAjnW6NWHvzh0h5CkWOUzlQr/SQOGefOGfwhXe7MlLteQAoDPI6cY6mUCWSp9SWZ+DYRRZplSEEoBG8xJdjjDRLOWPZEpa0i9cBLXlIatGTiz8zlEtvsAQSyVFLsCUs5wPno8asld9RQoBK3re3UtWjM4UPcCGizygQtUxTMwF0oSC5vXTUkDBgBFdGfDPmxJTp5dIrGyJjA9ndCsHFTVhTE9I3UWyUhlJvkglQQkMl8BeKnL5uxakBNtSpl6YEIC6C8164GxvEMNK8YnYbbrgj/8AiZredmclKCwOA7xS+fTjEk2xWeWplKCkpUQQDXPBqeMW7YmkneUpQN0XQrdoGJx111jMlzGAYDDn9iJb6LjF8sSuUPlHI1aO/CJI7qTBKU9a9euUdEZlOCoCVLAohLOXYGhOrYQEyQ7OhJ8BFAUxpA9pBZEoEarMnC6Gj0uyI0HnFiuXWAVK5/eUDZm9MD4ROLAvi/lBGzywC6U6+pjwxjsyr0qc/aJbJcX0LEtArcA82hhD6cG0gTMbH9YIkpagD0AJqeWtYLZOLQMrMinKhY4iDvDDrUxVJsJOV3ipgfAEv4tDDs8JqZnFmb3hOSKjpzIpr90O76+YEAJS1a9TTnFvboQaMTxDkdaAwubbSrEHhBkwcI3+KQPwxzIJ5/frAKujFz95QCrSqBKyc/OHYsoLhCkEHKmgziwIBxISw0d+FBByrFMOQHNX0EdVYlpFQG1D+rUgWol2duKCVMUECWom6lyAQwrwzOEKvoCWukk60AGrVLwAlAtvDzOmGkUybDedlHTuw3qpAoomJLAJFQ5JA/ejQ0SyEhV9GeKt8nOgryigbOrVamwZ289OEF8HLHzf7Y9PGI8yHiRyi6hS+Hq7JBrSuQjRkkg/y9x8QCTrnSgBPU6PA3U6sNHAaC7dOBW+WOWnKGtZEuDfB4ASySQE0or6AfrE1otV5RIUcAAWZmDa1h65qABgQAwcmg0AiZcxByD1yeE9WxxhW4mWHNVPUOK8z0i/+IKlqKpKrj1UCQoE493xOEZ00k90Af4uYLtDTdqM6DxAaGptLYbjb4KpU5CyorvKATughypRL94MyeELTZQoDdWkl3YEpHUOPPCFLnTMAVAD+os/KFy0qOlecGchYl86xywGlrUtYNd0pThgHGL50hRsSwMH43kgUxxIhMtxTdbln9YcpZzA5tCcpDUXQubZyMSn/YexMCiS/wCaWnmo68AYZM8fIQsl8SXyMK5FKDY5Ukf8ieF0KL9QI52IUSy1Fsf5fLAXoXMADPMyq56NC0sagFQ1JpEuTBxPTpSAd5SiP7UpPmTAlcvRWOax44JhnZgaOeHvClDjBZm4tdDJc6VVwRyr7CKpVslS6oSxIxap0F41iAipjwIbjpCYlfSK520lAEJSmvg/jEU5yXP7QZTAXhg9faBbcEamnJhTsQrX1ECDSCkTASwNG9xh0MeWNaVpDsnwx7Bux1KT4aw0IBCiWDVwxqB7wKpt4kAEAZkOPX6QrYvBEo+OBQyZd1WZMxZ6B2icS1GpURxKj6R0JDwUyY7BLgZq+nHjGjo68a6E0ycwYUo8OUOYZftDRJpjV2CRUnpgIKsu0iQvmXMcIfJ417HYKuoJCcySB4B/WPTrOhnK5Yc4JUCQOP3nFeMnyq6MtCDpBoL5frFxEm6wvA5kmnhRq84RZ5ctyCvD+kkk8oj8PRV2TtzgjLYOen3yimWtAIKyogZDdpzLny6R7aFsSsi7LugBsX40p+8ParsVu6omJGvrFCEHMAUerYQqVO3sAOJd/vhDfiVpe6gEGh3Q3v5QKS5sGn0BRhn6QAFePtFiLY4SiYlV1OiavwphzMNnT7OzCVOBxemLUBc6xVx9k3JbUZqJdWEcVLOMOsq5iapUUk5ltD9YAylktUxk5R9miTFTCNfH3hAUVm6n9W4DSGiUu8XSSkUYEe8UzLAVAbqW+8xnEuaHyRJlBFSkvo3uY4m0vg33wij+HTPzK8KluDx4WSne+/AROaDgnmznZyC2GleNOEes0sqGY98c+ENmS1I/KP8AJQB6GvlAso90gE0LJJ/9lN6Q7bEF2ABqX5nhyx+kTgJFEvMLd1NX48IJUg1vAKIfF1NzAYDxgpVocB5iiknBLBL6EJLGHTStk37J7VLm/mQlApVbeGftAFIqFLK9AhF3xc/SKgoAG6EB2q19WVY9abSW3lMMHJYvwAh5IfifLJ1lJKSpBc0GClHStKE8IdIL7wIxxercX8aBoBUpSsE3qYqZIPPM9IcixFXeVXRIbzLmE5PoPGTzlsarJcMa1x8xHklagLoLDAqoKZiNGVZUo7qQ+pqYcFDFupiWy1CuBAszvUnxSG84C4gUL0pl170Gph3gB0aGyZN40APhDwB/qTAS0hjeH+vPWDlqSGShClOcSU58niuTZSoslN7jlzir+F3QyhjWgHR40Wg2ZS1UuzMUgJIeXXVnqK6ecPvkYSyRzDDqIObs9TslIAoxBqGNeTijRQqRUJ7NjdALVBLneOlInwOwc/n/AESzLQku6CDqbvSgaJZlpDMxfUNxxEaUyyqI3AA2OhGYOsAuxqCLpZK1NdDl2BwJaoi/C0LKL7/ySKtMs0EolT95RGFchnE99RFZfm7u3AVGvGNuz7OmoBvXXUwoa0AA9IVOl9nRnVmOOkXg+zOKj0ZhAcG6DiSC765DD6RoonoSATZkPxWog0H5WHrEk3FVBUAHGmuHvAqmksOgEZ8G/iT/AOlZtKDjKToSEhzpUqo3DGOfGoAogYaB30xL8/KI0y8SX+8YoSARdAA41c+P0EZOCfJpUUh5tA+R9a/pCJs28cPNg1MgK4axxMsFwMRkM/pEtq2kJQ3wLoOKSFUbNuMJaf8ALE3FGhNExAuugDQOfMQhJmtRQ+kZCdqy5oN29QsSSzdPukcNpWhZSFLUlncDdD4Ak5w2o3wQpL2bMpU1RDKCqimoJY8C3GILbtBYLKUWALiXUeIRgOcLXtORu9oVqqMWuDxc18IFW1FN/LlKABxu6A4E0NKnCJfxEtYfmGWY3heQUgau3lpD0WkJo4WWeiWbqfaJrJYRPQVdr2d6u6HJONYRN2UJYJXNcOzqTUnMpYs3OKim3V0J6sYriyi1bXDVJNcACoA6tgOkTJtN8uQwwCjT0q8DKnK3glV4Jf8AK2BYuBk2EH8UlDqZO6HY1466esNKN7mb+ok/tRQkSwHVNfCgGtNXh1lMp90AHU4nhzjOts/tAtgLxZSboZjgUjBw1YnkdokkhJOTa8cqQpV0wz1XvR9F2qXZ66GhiWei/wB2apJ+Uhh4awXxNoIa7LFTW4AQMmOTQE6XPUUla0uAxet7IHpSH5YRNXDVmvtoz5wWgEGYrdagqPWFyrYaG9fGiteByilFhQCbyxXJ8OFcuEEbPLxx0NfLIQS1k1VCX0k3yxNqkzQqigoB8MSScS+FIZItZFFhsnY41YxYV6tyiedbg7EE8Wp0hJyfA5aMFuz6ezfiiylSUIU17O6wBdmL5xtmvEeUfm05KSyrvIgQucpUsJKZi5eQ3jwoADVi0dcdeXcTkl9LFP7j9LS2kAtH78M6R+bSfxFbXPZzO0bh9cDF1l/GFqCkhYlKBDlQBoK6EaGNHrRa32MHpuPdn26pajizA0DfeMY1o2sULUWSbtCToOMZw/E86iVplAnQq0fB+fSMudtIqySo3qBmcY9f1jLU14Vsy9OSX3KzTtm0SS6ipVdaDgBE52mnEAv99IjdSmV2a1CpZTB1VBchgQSX1DNWJV7PKgElKcSQSag6PphThGPmj2a+R9bGui2p/OpKAKlt9Q4MMDHpu15KHRK7UlQqUkVf+4uPARlWuyLulih6kY1Plz8IxShSFX3aY7MzMGy48YqGrd0ZTnJ8s3bXb7waW28reUXvXmdj6RKiYplAqUSMAzCnjQ11iKy2ztAp6qYudTRiTqNTDpk0l6uaBzmKGv36QpSb5IyY5KK/mUk1urqElxUD64xaZjJJBahwYgBiwbi/lGeJoqz0AYjDGmAzL4QoTKEMx04UNDhpGbVhkxu0VXlMZnZqLNR7wqU8g5xhS0kSyVKUtQZiCWrilg4xz4wSF41dgVNi1CW65w6VaMCDuqoKsSHCRXWvnD4QW2Ls1nlm6kgFMwkGrXFuNAxFRj7xoTUIk3EprdIOBAq+ZObYZYxmWm3JKGKKvoxIcnkz+8Thc5alEsl81Au4rliYTi3yF0jZs1tuzFKSHCiSwxrXAZUEBbreSplhBlh7q3pgAQ+RwpGXYlKQoqSRqxxS4zwemeEOnTipYWcRu0oCA+6WoaesGKspTaWxqSNoJlKO5vKyU4dxnn4wCrcmWxKO8SwoCAGJJpQDjGZ2qgaKUL1Lyqg6HXB88xHps0qa86ykGigHqWZufHGFgi4681wzSXOmuyVpwwKchxBiKdtKek7wSeIDjFsYBNoJJbeyxI9csuD8Y4JzAXNzIDFJepDHKvlDSS6K/wDTqeyuz7WWr9PCn3pBotW8oMSQWYEl/CEC1pU5UlC1OHVdY1pkKFhHrcXCSBeSQRvFlgjJ9RTOFSsFr6i3yKvjFJLdma8PoINO05P574PKnlCNnT1JCReUStqE1eoLHPLrEu1UGYUzE7zJZTE710ByOQMJKF00aS+o1quz/9k="/>
          <p:cNvSpPr>
            <a:spLocks noChangeAspect="1" noChangeArrowheads="1"/>
          </p:cNvSpPr>
          <p:nvPr/>
        </p:nvSpPr>
        <p:spPr bwMode="auto">
          <a:xfrm>
            <a:off x="1269206" y="720328"/>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atin typeface="VNI-Times" pitchFamily="2" charset="0"/>
            </a:endParaRPr>
          </a:p>
        </p:txBody>
      </p:sp>
      <p:pic>
        <p:nvPicPr>
          <p:cNvPr id="20489" name="Picture 8" descr="https://encrypted-tbn3.gstatic.com/images?q=tbn:ANd9GcROPSIrH-SdrDeD0XyWtwLvhTw3weoQp6ck6XgfQzHsDmpcDY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657600"/>
            <a:ext cx="4146414"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84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1000"/>
                                        <p:tgtEl>
                                          <p:spTgt spid="20485"/>
                                        </p:tgtEl>
                                      </p:cBhvr>
                                    </p:animEffect>
                                    <p:anim calcmode="lin" valueType="num">
                                      <p:cBhvr>
                                        <p:cTn id="8" dur="1000" fill="hold"/>
                                        <p:tgtEl>
                                          <p:spTgt spid="20485"/>
                                        </p:tgtEl>
                                        <p:attrNameLst>
                                          <p:attrName>ppt_x</p:attrName>
                                        </p:attrNameLst>
                                      </p:cBhvr>
                                      <p:tavLst>
                                        <p:tav tm="0">
                                          <p:val>
                                            <p:strVal val="#ppt_x"/>
                                          </p:val>
                                        </p:tav>
                                        <p:tav tm="100000">
                                          <p:val>
                                            <p:strVal val="#ppt_x"/>
                                          </p:val>
                                        </p:tav>
                                      </p:tavLst>
                                    </p:anim>
                                    <p:anim calcmode="lin" valueType="num">
                                      <p:cBhvr>
                                        <p:cTn id="9" dur="1000" fill="hold"/>
                                        <p:tgtEl>
                                          <p:spTgt spid="204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fade">
                                      <p:cBhvr>
                                        <p:cTn id="21" dur="1000"/>
                                        <p:tgtEl>
                                          <p:spTgt spid="20483"/>
                                        </p:tgtEl>
                                      </p:cBhvr>
                                    </p:animEffect>
                                    <p:anim calcmode="lin" valueType="num">
                                      <p:cBhvr>
                                        <p:cTn id="22" dur="1000" fill="hold"/>
                                        <p:tgtEl>
                                          <p:spTgt spid="20483"/>
                                        </p:tgtEl>
                                        <p:attrNameLst>
                                          <p:attrName>ppt_x</p:attrName>
                                        </p:attrNameLst>
                                      </p:cBhvr>
                                      <p:tavLst>
                                        <p:tav tm="0">
                                          <p:val>
                                            <p:strVal val="#ppt_x"/>
                                          </p:val>
                                        </p:tav>
                                        <p:tav tm="100000">
                                          <p:val>
                                            <p:strVal val="#ppt_x"/>
                                          </p:val>
                                        </p:tav>
                                      </p:tavLst>
                                    </p:anim>
                                    <p:anim calcmode="lin" valueType="num">
                                      <p:cBhvr>
                                        <p:cTn id="23"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484"/>
                                        </p:tgtEl>
                                        <p:attrNameLst>
                                          <p:attrName>style.visibility</p:attrName>
                                        </p:attrNameLst>
                                      </p:cBhvr>
                                      <p:to>
                                        <p:strVal val="visible"/>
                                      </p:to>
                                    </p:set>
                                    <p:animEffect transition="in" filter="fade">
                                      <p:cBhvr>
                                        <p:cTn id="28" dur="1000"/>
                                        <p:tgtEl>
                                          <p:spTgt spid="20484"/>
                                        </p:tgtEl>
                                      </p:cBhvr>
                                    </p:animEffect>
                                    <p:anim calcmode="lin" valueType="num">
                                      <p:cBhvr>
                                        <p:cTn id="29" dur="1000" fill="hold"/>
                                        <p:tgtEl>
                                          <p:spTgt spid="20484"/>
                                        </p:tgtEl>
                                        <p:attrNameLst>
                                          <p:attrName>ppt_x</p:attrName>
                                        </p:attrNameLst>
                                      </p:cBhvr>
                                      <p:tavLst>
                                        <p:tav tm="0">
                                          <p:val>
                                            <p:strVal val="#ppt_x"/>
                                          </p:val>
                                        </p:tav>
                                        <p:tav tm="100000">
                                          <p:val>
                                            <p:strVal val="#ppt_x"/>
                                          </p:val>
                                        </p:tav>
                                      </p:tavLst>
                                    </p:anim>
                                    <p:anim calcmode="lin" valueType="num">
                                      <p:cBhvr>
                                        <p:cTn id="30"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489"/>
                                        </p:tgtEl>
                                        <p:attrNameLst>
                                          <p:attrName>style.visibility</p:attrName>
                                        </p:attrNameLst>
                                      </p:cBhvr>
                                      <p:to>
                                        <p:strVal val="visible"/>
                                      </p:to>
                                    </p:set>
                                    <p:animEffect transition="in" filter="fade">
                                      <p:cBhvr>
                                        <p:cTn id="35" dur="1000"/>
                                        <p:tgtEl>
                                          <p:spTgt spid="20489"/>
                                        </p:tgtEl>
                                      </p:cBhvr>
                                    </p:animEffect>
                                    <p:anim calcmode="lin" valueType="num">
                                      <p:cBhvr>
                                        <p:cTn id="36" dur="1000" fill="hold"/>
                                        <p:tgtEl>
                                          <p:spTgt spid="20489"/>
                                        </p:tgtEl>
                                        <p:attrNameLst>
                                          <p:attrName>ppt_x</p:attrName>
                                        </p:attrNameLst>
                                      </p:cBhvr>
                                      <p:tavLst>
                                        <p:tav tm="0">
                                          <p:val>
                                            <p:strVal val="#ppt_x"/>
                                          </p:val>
                                        </p:tav>
                                        <p:tav tm="100000">
                                          <p:val>
                                            <p:strVal val="#ppt_x"/>
                                          </p:val>
                                        </p:tav>
                                      </p:tavLst>
                                    </p:anim>
                                    <p:anim calcmode="lin" valueType="num">
                                      <p:cBhvr>
                                        <p:cTn id="37" dur="1000" fill="hold"/>
                                        <p:tgtEl>
                                          <p:spTgt spid="20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4"/>
          <a:stretch>
            <a:fillRect/>
          </a:stretch>
        </p:blipFill>
        <p:spPr>
          <a:xfrm>
            <a:off x="0" y="0"/>
            <a:ext cx="8991600" cy="6825343"/>
          </a:xfrm>
          <a:prstGeom prst="rect">
            <a:avLst/>
          </a:prstGeom>
          <a:noFill/>
          <a:ln w="9525">
            <a:noFill/>
          </a:ln>
        </p:spPr>
      </p:pic>
      <p:pic>
        <p:nvPicPr>
          <p:cNvPr id="3097" name="图片 3096" descr="18"/>
          <p:cNvPicPr>
            <a:picLocks noChangeAspect="1"/>
          </p:cNvPicPr>
          <p:nvPr/>
        </p:nvPicPr>
        <p:blipFill>
          <a:blip r:embed="rId5"/>
          <a:stretch>
            <a:fillRect/>
          </a:stretch>
        </p:blipFill>
        <p:spPr>
          <a:xfrm>
            <a:off x="990600" y="1447800"/>
            <a:ext cx="7315200" cy="1905000"/>
          </a:xfrm>
          <a:prstGeom prst="rect">
            <a:avLst/>
          </a:prstGeom>
          <a:noFill/>
          <a:ln w="9525">
            <a:noFill/>
          </a:ln>
        </p:spPr>
      </p:pic>
      <p:pic>
        <p:nvPicPr>
          <p:cNvPr id="3093" name="图片 3092" descr="PPT素材-13"/>
          <p:cNvPicPr>
            <a:picLocks noChangeAspect="1"/>
          </p:cNvPicPr>
          <p:nvPr/>
        </p:nvPicPr>
        <p:blipFill>
          <a:blip r:embed="rId6"/>
          <a:stretch>
            <a:fillRect/>
          </a:stretch>
        </p:blipFill>
        <p:spPr>
          <a:xfrm>
            <a:off x="4876800" y="3048000"/>
            <a:ext cx="3702122" cy="3581400"/>
          </a:xfrm>
          <a:prstGeom prst="rect">
            <a:avLst/>
          </a:prstGeom>
          <a:noFill/>
          <a:ln w="9525">
            <a:noFill/>
          </a:ln>
        </p:spPr>
      </p:pic>
      <p:sp>
        <p:nvSpPr>
          <p:cNvPr id="2" name="TextBox 1">
            <a:extLst>
              <a:ext uri="{FF2B5EF4-FFF2-40B4-BE49-F238E27FC236}">
                <a16:creationId xmlns:a16="http://schemas.microsoft.com/office/drawing/2014/main" xmlns="" id="{BC27EAF2-1CB3-7D68-BE63-9BE3F868355C}"/>
              </a:ext>
            </a:extLst>
          </p:cNvPr>
          <p:cNvSpPr txBox="1"/>
          <p:nvPr/>
        </p:nvSpPr>
        <p:spPr>
          <a:xfrm>
            <a:off x="2184056" y="2023091"/>
            <a:ext cx="5151693" cy="600164"/>
          </a:xfrm>
          <a:prstGeom prst="rect">
            <a:avLst/>
          </a:prstGeom>
          <a:noFill/>
        </p:spPr>
        <p:txBody>
          <a:bodyPr wrap="square" rtlCol="0">
            <a:spAutoFit/>
          </a:bodyPr>
          <a:lstStyle/>
          <a:p>
            <a:r>
              <a:rPr lang="en-US" sz="3300" b="1" dirty="0">
                <a:solidFill>
                  <a:srgbClr val="FF0000"/>
                </a:solidFill>
                <a:latin typeface="Times New Roman" panose="02020603050405020304" pitchFamily="18" charset="0"/>
                <a:cs typeface="Times New Roman" panose="02020603050405020304" pitchFamily="18" charset="0"/>
              </a:rPr>
              <a:t>LUYỆN TẬP - CỦNG CỐ</a:t>
            </a:r>
          </a:p>
        </p:txBody>
      </p:sp>
    </p:spTree>
    <p:extLst>
      <p:ext uri="{BB962C8B-B14F-4D97-AF65-F5344CB8AC3E}">
        <p14:creationId xmlns:p14="http://schemas.microsoft.com/office/powerpoint/2010/main" val="314332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Imagen"/>
          <p:cNvPicPr>
            <a:picLocks noGrp="1" noChangeAspect="1"/>
          </p:cNvPicPr>
          <p:nvPr>
            <p:ph type="pic" idx="4294967295"/>
          </p:nvPr>
        </p:nvPicPr>
        <p:blipFill>
          <a:blip r:embed="rId4" cstate="print">
            <a:extLst>
              <a:ext uri="{28A0092B-C50C-407E-A947-70E740481C1C}">
                <a14:useLocalDpi xmlns:a14="http://schemas.microsoft.com/office/drawing/2010/main" val="0"/>
              </a:ext>
            </a:extLst>
          </a:blip>
          <a:stretch>
            <a:fillRect/>
          </a:stretch>
        </p:blipFill>
        <p:spPr>
          <a:xfrm>
            <a:off x="0" y="228600"/>
            <a:ext cx="9026893" cy="6629400"/>
          </a:xfrm>
          <a:prstGeom prst="rect">
            <a:avLst/>
          </a:prstGeom>
        </p:spPr>
      </p:pic>
      <p:sp>
        <p:nvSpPr>
          <p:cNvPr id="6" name="Text Box 5"/>
          <p:cNvSpPr txBox="1">
            <a:spLocks noChangeArrowheads="1"/>
          </p:cNvSpPr>
          <p:nvPr/>
        </p:nvSpPr>
        <p:spPr bwMode="auto">
          <a:xfrm>
            <a:off x="304801" y="457200"/>
            <a:ext cx="872209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sz="2800" b="1" u="sng" smtClean="0">
                <a:solidFill>
                  <a:srgbClr val="FFC000"/>
                </a:solidFill>
                <a:latin typeface="Times New Roman" panose="02020603050405020304" pitchFamily="18" charset="0"/>
                <a:cs typeface="Times New Roman" panose="02020603050405020304" pitchFamily="18" charset="0"/>
              </a:rPr>
              <a:t>Bài tập </a:t>
            </a:r>
            <a:r>
              <a:rPr lang="vi-VN" sz="2800" b="1" u="sng" smtClean="0">
                <a:solidFill>
                  <a:srgbClr val="FFC000"/>
                </a:solidFill>
                <a:latin typeface="Times New Roman" panose="02020603050405020304" pitchFamily="18" charset="0"/>
                <a:cs typeface="Times New Roman" panose="02020603050405020304" pitchFamily="18" charset="0"/>
              </a:rPr>
              <a:t>1</a:t>
            </a:r>
            <a:r>
              <a:rPr lang="en-US" sz="2800" b="1" smtClean="0">
                <a:solidFill>
                  <a:srgbClr val="FFC000"/>
                </a:solidFill>
                <a:latin typeface="Arial Narrow" panose="020B0606020202030204" pitchFamily="34" charset="0"/>
              </a:rPr>
              <a:t>:</a:t>
            </a:r>
            <a:r>
              <a:rPr lang="en-US" sz="2800" smtClean="0">
                <a:solidFill>
                  <a:srgbClr val="FFC000"/>
                </a:solidFill>
                <a:latin typeface="Arial Narrow" panose="020B0606020202030204" pitchFamily="34" charset="0"/>
              </a:rPr>
              <a:t> </a:t>
            </a:r>
            <a:r>
              <a:rPr lang="en-US" sz="2800" b="1" smtClean="0">
                <a:solidFill>
                  <a:srgbClr val="FFC000"/>
                </a:solidFill>
                <a:latin typeface="Times New Roman" panose="02020603050405020304" pitchFamily="18" charset="0"/>
                <a:cs typeface="Times New Roman" panose="02020603050405020304" pitchFamily="18" charset="0"/>
              </a:rPr>
              <a:t>Cho các chất sau: </a:t>
            </a:r>
          </a:p>
          <a:p>
            <a:pPr marL="514350" indent="-514350">
              <a:lnSpc>
                <a:spcPct val="150000"/>
              </a:lnSpc>
              <a:buFont typeface="Wingdings" panose="05000000000000000000" pitchFamily="2" charset="2"/>
              <a:buAutoNum type="alphaLcParenBoth"/>
            </a:pPr>
            <a:r>
              <a:rPr lang="en-US" sz="2800" smtClean="0">
                <a:solidFill>
                  <a:schemeClr val="bg1"/>
                </a:solidFill>
                <a:latin typeface="Times New Roman" panose="02020603050405020304" pitchFamily="18" charset="0"/>
                <a:cs typeface="Times New Roman" panose="02020603050405020304" pitchFamily="18" charset="0"/>
              </a:rPr>
              <a:t>Khí O</a:t>
            </a:r>
            <a:r>
              <a:rPr lang="en-US" sz="2800" baseline="-25000" smtClean="0">
                <a:solidFill>
                  <a:schemeClr val="bg1"/>
                </a:solidFill>
                <a:latin typeface="Times New Roman" panose="02020603050405020304" pitchFamily="18" charset="0"/>
                <a:cs typeface="Times New Roman" panose="02020603050405020304" pitchFamily="18" charset="0"/>
              </a:rPr>
              <a:t>2</a:t>
            </a:r>
            <a:r>
              <a:rPr lang="en-US" sz="2800" smtClean="0">
                <a:solidFill>
                  <a:schemeClr val="bg1"/>
                </a:solidFill>
                <a:latin typeface="Times New Roman" panose="02020603050405020304" pitchFamily="18" charset="0"/>
                <a:cs typeface="Times New Roman" panose="02020603050405020304" pitchFamily="18" charset="0"/>
              </a:rPr>
              <a:t>                 </a:t>
            </a:r>
            <a:r>
              <a:rPr lang="vi-VN" sz="2800" smtClean="0">
                <a:solidFill>
                  <a:schemeClr val="bg1"/>
                </a:solidFill>
                <a:latin typeface="Times New Roman" panose="02020603050405020304" pitchFamily="18" charset="0"/>
                <a:cs typeface="Times New Roman" panose="02020603050405020304" pitchFamily="18" charset="0"/>
              </a:rPr>
              <a:t>     </a:t>
            </a:r>
            <a:r>
              <a:rPr lang="en-US" sz="2800" smtClean="0">
                <a:solidFill>
                  <a:schemeClr val="bg1"/>
                </a:solidFill>
                <a:latin typeface="Times New Roman" panose="02020603050405020304" pitchFamily="18" charset="0"/>
                <a:cs typeface="Times New Roman" panose="02020603050405020304" pitchFamily="18" charset="0"/>
              </a:rPr>
              <a:t>(b) Dung dịch CuSO</a:t>
            </a:r>
            <a:r>
              <a:rPr lang="en-US" sz="2800" baseline="-25000" smtClean="0">
                <a:solidFill>
                  <a:schemeClr val="bg1"/>
                </a:solidFill>
                <a:latin typeface="Times New Roman" panose="02020603050405020304" pitchFamily="18" charset="0"/>
                <a:cs typeface="Times New Roman" panose="02020603050405020304" pitchFamily="18" charset="0"/>
              </a:rPr>
              <a:t>4 .</a:t>
            </a:r>
            <a:endParaRPr lang="vi-VN" sz="280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smtClean="0">
                <a:solidFill>
                  <a:schemeClr val="bg1"/>
                </a:solidFill>
                <a:latin typeface="Times New Roman" panose="02020603050405020304" pitchFamily="18" charset="0"/>
                <a:cs typeface="Times New Roman" panose="02020603050405020304" pitchFamily="18" charset="0"/>
              </a:rPr>
              <a:t>(c) Dung dịch HCl       </a:t>
            </a:r>
            <a:r>
              <a:rPr lang="vi-VN" sz="2800" smtClean="0">
                <a:solidFill>
                  <a:schemeClr val="bg1"/>
                </a:solidFill>
                <a:latin typeface="Times New Roman" panose="02020603050405020304" pitchFamily="18" charset="0"/>
                <a:cs typeface="Times New Roman" panose="02020603050405020304" pitchFamily="18" charset="0"/>
              </a:rPr>
              <a:t>  </a:t>
            </a:r>
            <a:r>
              <a:rPr lang="en-US" sz="2800" smtClean="0">
                <a:solidFill>
                  <a:schemeClr val="bg1"/>
                </a:solidFill>
                <a:latin typeface="Times New Roman" panose="02020603050405020304" pitchFamily="18" charset="0"/>
                <a:cs typeface="Times New Roman" panose="02020603050405020304" pitchFamily="18" charset="0"/>
              </a:rPr>
              <a:t>(d) </a:t>
            </a:r>
            <a:r>
              <a:rPr lang="vi-VN" sz="2800" smtClean="0">
                <a:solidFill>
                  <a:schemeClr val="bg1"/>
                </a:solidFill>
                <a:latin typeface="Times New Roman" panose="02020603050405020304" pitchFamily="18" charset="0"/>
                <a:cs typeface="Times New Roman" panose="02020603050405020304" pitchFamily="18" charset="0"/>
              </a:rPr>
              <a:t>Sulfur(S)</a:t>
            </a:r>
            <a:r>
              <a:rPr lang="en-US" sz="2800" smtClean="0">
                <a:solidFill>
                  <a:schemeClr val="bg1"/>
                </a:solidFill>
                <a:latin typeface="Times New Roman" panose="02020603050405020304" pitchFamily="18" charset="0"/>
                <a:cs typeface="Times New Roman" panose="02020603050405020304" pitchFamily="18" charset="0"/>
              </a:rPr>
              <a:t>.</a:t>
            </a:r>
          </a:p>
          <a:p>
            <a:pPr>
              <a:lnSpc>
                <a:spcPct val="150000"/>
              </a:lnSpc>
              <a:buFont typeface="Wingdings" panose="05000000000000000000" pitchFamily="2" charset="2"/>
              <a:buNone/>
            </a:pPr>
            <a:r>
              <a:rPr lang="vi-VN" sz="2800" smtClean="0">
                <a:solidFill>
                  <a:schemeClr val="bg1"/>
                </a:solidFill>
                <a:latin typeface="Times New Roman" panose="02020603050405020304" pitchFamily="18" charset="0"/>
                <a:cs typeface="Times New Roman" panose="02020603050405020304" pitchFamily="18" charset="0"/>
              </a:rPr>
              <a:t>(</a:t>
            </a:r>
            <a:r>
              <a:rPr lang="en-US" sz="2800" smtClean="0">
                <a:solidFill>
                  <a:schemeClr val="bg1"/>
                </a:solidFill>
                <a:latin typeface="Times New Roman" panose="02020603050405020304" pitchFamily="18" charset="0"/>
                <a:cs typeface="Times New Roman" panose="02020603050405020304" pitchFamily="18" charset="0"/>
              </a:rPr>
              <a:t>e) Dung dịch MgSO</a:t>
            </a:r>
            <a:r>
              <a:rPr lang="en-US" sz="2800" baseline="-25000" smtClean="0">
                <a:solidFill>
                  <a:schemeClr val="bg1"/>
                </a:solidFill>
                <a:latin typeface="Times New Roman" panose="02020603050405020304" pitchFamily="18" charset="0"/>
                <a:cs typeface="Times New Roman" panose="02020603050405020304" pitchFamily="18" charset="0"/>
              </a:rPr>
              <a:t>4      </a:t>
            </a:r>
            <a:r>
              <a:rPr lang="en-US" sz="2800" smtClean="0">
                <a:solidFill>
                  <a:schemeClr val="bg1"/>
                </a:solidFill>
                <a:latin typeface="Times New Roman" panose="02020603050405020304" pitchFamily="18" charset="0"/>
                <a:cs typeface="Times New Roman" panose="02020603050405020304" pitchFamily="18" charset="0"/>
              </a:rPr>
              <a:t>(</a:t>
            </a:r>
            <a:r>
              <a:rPr lang="en-US" sz="2800" baseline="-25000" smtClean="0">
                <a:solidFill>
                  <a:schemeClr val="bg1"/>
                </a:solidFill>
                <a:latin typeface="Times New Roman" panose="02020603050405020304" pitchFamily="18" charset="0"/>
                <a:cs typeface="Times New Roman" panose="02020603050405020304" pitchFamily="18" charset="0"/>
              </a:rPr>
              <a:t> </a:t>
            </a:r>
            <a:r>
              <a:rPr lang="en-US" sz="2800" smtClean="0">
                <a:solidFill>
                  <a:schemeClr val="bg1"/>
                </a:solidFill>
                <a:latin typeface="Arial Narrow" panose="020B0606020202030204" pitchFamily="34" charset="0"/>
              </a:rPr>
              <a:t>g)</a:t>
            </a:r>
            <a:r>
              <a:rPr lang="en-US" sz="2800" smtClean="0">
                <a:solidFill>
                  <a:schemeClr val="bg1"/>
                </a:solidFill>
                <a:latin typeface="Times New Roman" panose="02020603050405020304" pitchFamily="18" charset="0"/>
              </a:rPr>
              <a:t> Dung dịch H</a:t>
            </a:r>
            <a:r>
              <a:rPr lang="en-US" sz="2800" baseline="-25000" smtClean="0">
                <a:solidFill>
                  <a:schemeClr val="bg1"/>
                </a:solidFill>
                <a:latin typeface="Times New Roman" panose="02020603050405020304" pitchFamily="18" charset="0"/>
              </a:rPr>
              <a:t>2</a:t>
            </a:r>
            <a:r>
              <a:rPr lang="en-US" sz="2800" smtClean="0">
                <a:solidFill>
                  <a:schemeClr val="bg1"/>
                </a:solidFill>
                <a:latin typeface="Times New Roman" panose="02020603050405020304" pitchFamily="18" charset="0"/>
              </a:rPr>
              <a:t>SO</a:t>
            </a:r>
            <a:r>
              <a:rPr lang="en-US" sz="2800" baseline="-25000" smtClean="0">
                <a:solidFill>
                  <a:schemeClr val="bg1"/>
                </a:solidFill>
                <a:latin typeface="Times New Roman" panose="02020603050405020304" pitchFamily="18" charset="0"/>
              </a:rPr>
              <a:t>4</a:t>
            </a:r>
            <a:r>
              <a:rPr lang="en-US" sz="2800" smtClean="0">
                <a:solidFill>
                  <a:schemeClr val="bg1"/>
                </a:solidFill>
                <a:latin typeface="Times New Roman" panose="02020603050405020304" pitchFamily="18" charset="0"/>
              </a:rPr>
              <a:t>  đặc, nguội.</a:t>
            </a:r>
          </a:p>
          <a:p>
            <a:pPr>
              <a:lnSpc>
                <a:spcPct val="150000"/>
              </a:lnSpc>
              <a:buFont typeface="Wingdings" panose="05000000000000000000" pitchFamily="2" charset="2"/>
              <a:buNone/>
            </a:pPr>
            <a:r>
              <a:rPr lang="en-US" sz="2800" b="1" smtClean="0">
                <a:solidFill>
                  <a:srgbClr val="FFC000"/>
                </a:solidFill>
                <a:latin typeface="Times New Roman" panose="02020603050405020304" pitchFamily="18" charset="0"/>
                <a:cs typeface="Times New Roman" panose="02020603050405020304" pitchFamily="18" charset="0"/>
              </a:rPr>
              <a:t>Số phản ứng hóa học xảy ra khi cho Al tác dụng lần lượt với các chất trên là :</a:t>
            </a:r>
          </a:p>
          <a:p>
            <a:pPr>
              <a:lnSpc>
                <a:spcPct val="150000"/>
              </a:lnSpc>
              <a:buFont typeface="Wingdings" panose="05000000000000000000" pitchFamily="2" charset="2"/>
              <a:buNone/>
            </a:pPr>
            <a:r>
              <a:rPr lang="en-US" sz="2800" b="1" smtClean="0">
                <a:solidFill>
                  <a:schemeClr val="bg1"/>
                </a:solidFill>
                <a:latin typeface="Times New Roman" panose="02020603050405020304" pitchFamily="18" charset="0"/>
                <a:cs typeface="Times New Roman" panose="02020603050405020304" pitchFamily="18" charset="0"/>
              </a:rPr>
              <a:t>	 A.  2 		 B.  3 		 C.  4  	D.  5</a:t>
            </a:r>
          </a:p>
          <a:p>
            <a:pPr>
              <a:lnSpc>
                <a:spcPct val="150000"/>
              </a:lnSpc>
              <a:buFont typeface="Wingdings" panose="05000000000000000000" pitchFamily="2" charset="2"/>
              <a:buNone/>
            </a:pPr>
            <a:endParaRPr lang="en-US" sz="2800" b="1">
              <a:solidFill>
                <a:schemeClr val="bg1"/>
              </a:solidFill>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None/>
            </a:pP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7" name="Oval 6"/>
          <p:cNvSpPr/>
          <p:nvPr/>
        </p:nvSpPr>
        <p:spPr>
          <a:xfrm>
            <a:off x="4953000" y="3886200"/>
            <a:ext cx="585788" cy="13430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042174"/>
      </p:ext>
    </p:extLst>
  </p:cSld>
  <p:clrMapOvr>
    <a:masterClrMapping/>
  </p:clrMapOvr>
  <mc:AlternateContent xmlns:mc="http://schemas.openxmlformats.org/markup-compatibility/2006" xmlns:p14="http://schemas.microsoft.com/office/powerpoint/2010/main">
    <mc:Choice Requires="p14">
      <p:transition p14:dur="10">
        <p:cut/>
        <p:sndAc>
          <p:stSnd>
            <p:snd r:embed="rId3" name="Beep_1.wav"/>
          </p:stSnd>
        </p:sndAc>
      </p:transition>
    </mc:Choice>
    <mc:Fallback xmlns="">
      <p:transition>
        <p:cut/>
        <p:sndAc>
          <p:stSnd>
            <p:snd r:embed="rId5" name="Beep_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Imagen"/>
          <p:cNvPicPr>
            <a:picLocks noGrp="1" noChangeAspect="1"/>
          </p:cNvPicPr>
          <p:nvPr>
            <p:ph type="pic" idx="4294967295"/>
          </p:nvPr>
        </p:nvPicPr>
        <p:blipFill>
          <a:blip r:embed="rId4" cstate="print">
            <a:extLst>
              <a:ext uri="{28A0092B-C50C-407E-A947-70E740481C1C}">
                <a14:useLocalDpi xmlns:a14="http://schemas.microsoft.com/office/drawing/2010/main" val="0"/>
              </a:ext>
            </a:extLst>
          </a:blip>
          <a:stretch>
            <a:fillRect/>
          </a:stretch>
        </p:blipFill>
        <p:spPr>
          <a:xfrm>
            <a:off x="0" y="293914"/>
            <a:ext cx="8950693" cy="6629400"/>
          </a:xfrm>
          <a:prstGeom prst="rect">
            <a:avLst/>
          </a:prstGeom>
        </p:spPr>
      </p:pic>
      <p:sp>
        <p:nvSpPr>
          <p:cNvPr id="4" name="Text Box 2"/>
          <p:cNvSpPr txBox="1">
            <a:spLocks noChangeArrowheads="1"/>
          </p:cNvSpPr>
          <p:nvPr/>
        </p:nvSpPr>
        <p:spPr bwMode="auto">
          <a:xfrm>
            <a:off x="685800" y="1066800"/>
            <a:ext cx="8053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i="1" u="sng">
                <a:solidFill>
                  <a:srgbClr val="FFC000"/>
                </a:solidFill>
              </a:rPr>
              <a:t>Bài tập </a:t>
            </a:r>
            <a:r>
              <a:rPr lang="vi-VN" altLang="en-US" sz="3200" b="1" i="1" u="sng">
                <a:solidFill>
                  <a:srgbClr val="FFC000"/>
                </a:solidFill>
              </a:rPr>
              <a:t>2:</a:t>
            </a:r>
            <a:r>
              <a:rPr lang="vi-VN" altLang="en-US" sz="3200" b="1" i="1">
                <a:solidFill>
                  <a:srgbClr val="FFC000"/>
                </a:solidFill>
              </a:rPr>
              <a:t>  </a:t>
            </a:r>
            <a:r>
              <a:rPr lang="en-US" altLang="en-US" sz="3200" b="1" i="1">
                <a:solidFill>
                  <a:srgbClr val="FFC000"/>
                </a:solidFill>
              </a:rPr>
              <a:t>Hãy viết các phương trình thực hiện các biến đổi sau:</a:t>
            </a:r>
            <a:r>
              <a:rPr lang="en-US" altLang="en-US" sz="3200">
                <a:solidFill>
                  <a:srgbClr val="FFC000"/>
                </a:solidFill>
              </a:rPr>
              <a:t> </a:t>
            </a:r>
          </a:p>
        </p:txBody>
      </p:sp>
      <mc:AlternateContent xmlns:mc="http://schemas.openxmlformats.org/markup-compatibility/2006" xmlns:a14="http://schemas.microsoft.com/office/drawing/2010/main">
        <mc:Choice Requires="a14">
          <p:sp>
            <p:nvSpPr>
              <p:cNvPr id="10" name="Rectangle 9"/>
              <p:cNvSpPr/>
              <p:nvPr/>
            </p:nvSpPr>
            <p:spPr>
              <a:xfrm>
                <a:off x="325588" y="2571200"/>
                <a:ext cx="8299516" cy="691408"/>
              </a:xfrm>
              <a:prstGeom prst="rect">
                <a:avLst/>
              </a:prstGeom>
            </p:spPr>
            <p:txBody>
              <a:bodyPr wrap="none">
                <a:spAutoFit/>
              </a:bodyPr>
              <a:lstStyle/>
              <a:p>
                <a:pPr algn="ctr">
                  <a:lnSpc>
                    <a:spcPct val="115000"/>
                  </a:lnSpc>
                  <a:spcBef>
                    <a:spcPts val="450"/>
                  </a:spcBef>
                  <a:spcAft>
                    <a:spcPts val="450"/>
                  </a:spcAft>
                </a:pPr>
                <a:r>
                  <a:rPr lang="vi-VN" sz="2800" b="1" kern="100">
                    <a:solidFill>
                      <a:schemeClr val="bg1"/>
                    </a:solidFill>
                    <a:latin typeface="Times New Roman" panose="02020603050405020304" pitchFamily="18" charset="0"/>
                    <a:ea typeface="SimSun" panose="02010600030101010101" pitchFamily="2" charset="-122"/>
                  </a:rPr>
                  <a:t>Al</a:t>
                </a:r>
                <a:r>
                  <a:rPr lang="vi-VN" sz="2800" b="1" kern="100" baseline="-25000">
                    <a:solidFill>
                      <a:schemeClr val="bg1"/>
                    </a:solidFill>
                    <a:latin typeface="Times New Roman" panose="02020603050405020304" pitchFamily="18" charset="0"/>
                    <a:ea typeface="SimSun" panose="02010600030101010101" pitchFamily="2" charset="-122"/>
                  </a:rPr>
                  <a:t>2</a:t>
                </a:r>
                <a:r>
                  <a:rPr lang="vi-VN" sz="2800" b="1" kern="100">
                    <a:solidFill>
                      <a:schemeClr val="bg1"/>
                    </a:solidFill>
                    <a:latin typeface="Times New Roman" panose="02020603050405020304" pitchFamily="18" charset="0"/>
                    <a:ea typeface="SimSun" panose="02010600030101010101" pitchFamily="2" charset="-122"/>
                  </a:rPr>
                  <a:t>O</a:t>
                </a:r>
                <a:r>
                  <a:rPr lang="vi-VN" sz="2800" b="1" kern="100" baseline="-25000">
                    <a:solidFill>
                      <a:schemeClr val="bg1"/>
                    </a:solidFill>
                    <a:latin typeface="Times New Roman" panose="02020603050405020304" pitchFamily="18" charset="0"/>
                    <a:ea typeface="SimSun" panose="02010600030101010101" pitchFamily="2" charset="-122"/>
                  </a:rPr>
                  <a:t>3</a:t>
                </a:r>
                <a:r>
                  <a:rPr lang="vi-VN" sz="2800" b="1" kern="100">
                    <a:solidFill>
                      <a:schemeClr val="bg1"/>
                    </a:solidFill>
                    <a:latin typeface="Times New Roman" panose="02020603050405020304" pitchFamily="18" charset="0"/>
                    <a:ea typeface="SimSun" panose="02010600030101010101" pitchFamily="2" charset="-122"/>
                  </a:rPr>
                  <a:t>   </a:t>
                </a:r>
                <a14:m>
                  <m:oMath xmlns:m="http://schemas.openxmlformats.org/officeDocument/2006/math">
                    <m:box>
                      <m:boxPr>
                        <m:ctrlPr>
                          <a:rPr lang="en-SG" sz="2800" b="1" i="1" kern="100">
                            <a:solidFill>
                              <a:schemeClr val="bg1"/>
                            </a:solidFill>
                            <a:latin typeface="Cambria Math" panose="02040503050406030204" pitchFamily="18" charset="0"/>
                            <a:ea typeface="SimSun" panose="02010600030101010101" pitchFamily="2" charset="-122"/>
                          </a:rPr>
                        </m:ctrlPr>
                      </m:boxPr>
                      <m:e>
                        <m:groupChr>
                          <m:groupChrPr>
                            <m:chr m:val="→"/>
                            <m:vertJc m:val="bot"/>
                            <m:ctrlPr>
                              <a:rPr lang="en-SG" sz="2800" b="1" i="1" kern="100">
                                <a:solidFill>
                                  <a:schemeClr val="bg1"/>
                                </a:solidFill>
                                <a:latin typeface="Cambria Math" panose="02040503050406030204" pitchFamily="18" charset="0"/>
                                <a:ea typeface="SimSun" panose="02010600030101010101" pitchFamily="2" charset="-122"/>
                              </a:rPr>
                            </m:ctrlPr>
                          </m:groupChrPr>
                          <m:e>
                            <m:r>
                              <a:rPr lang="vi-VN" sz="2800" b="1" i="1" kern="100">
                                <a:solidFill>
                                  <a:schemeClr val="bg1"/>
                                </a:solidFill>
                                <a:latin typeface="Cambria Math" panose="02040503050406030204" pitchFamily="18" charset="0"/>
                                <a:ea typeface="SimSun" panose="02010600030101010101" pitchFamily="2" charset="-122"/>
                              </a:rPr>
                              <m:t>      (</m:t>
                            </m:r>
                            <m:r>
                              <a:rPr lang="vi-VN" sz="2800" b="1" i="1" kern="100">
                                <a:solidFill>
                                  <a:schemeClr val="bg1"/>
                                </a:solidFill>
                                <a:latin typeface="Cambria Math" panose="02040503050406030204" pitchFamily="18" charset="0"/>
                                <a:ea typeface="SimSun" panose="02010600030101010101" pitchFamily="2" charset="-122"/>
                              </a:rPr>
                              <m:t>𝟏</m:t>
                            </m:r>
                            <m:r>
                              <a:rPr lang="vi-VN" sz="2800" b="1" i="1" kern="100">
                                <a:solidFill>
                                  <a:schemeClr val="bg1"/>
                                </a:solidFill>
                                <a:latin typeface="Cambria Math" panose="02040503050406030204" pitchFamily="18" charset="0"/>
                                <a:ea typeface="SimSun" panose="02010600030101010101" pitchFamily="2" charset="-122"/>
                              </a:rPr>
                              <m:t>)      </m:t>
                            </m:r>
                          </m:e>
                        </m:groupChr>
                      </m:e>
                    </m:box>
                  </m:oMath>
                </a14:m>
                <a:r>
                  <a:rPr lang="vi-VN" sz="2800" b="1" kern="100">
                    <a:solidFill>
                      <a:schemeClr val="bg1"/>
                    </a:solidFill>
                    <a:latin typeface="Times New Roman" panose="02020603050405020304" pitchFamily="18" charset="0"/>
                    <a:ea typeface="SimSun" panose="02010600030101010101" pitchFamily="2" charset="-122"/>
                  </a:rPr>
                  <a:t>   Al    </a:t>
                </a:r>
                <a14:m>
                  <m:oMath xmlns:m="http://schemas.openxmlformats.org/officeDocument/2006/math">
                    <m:box>
                      <m:boxPr>
                        <m:ctrlPr>
                          <a:rPr lang="en-SG" sz="2800" b="1" i="1" kern="100">
                            <a:solidFill>
                              <a:schemeClr val="bg1"/>
                            </a:solidFill>
                            <a:latin typeface="Cambria Math" panose="02040503050406030204" pitchFamily="18" charset="0"/>
                            <a:ea typeface="SimSun" panose="02010600030101010101" pitchFamily="2" charset="-122"/>
                          </a:rPr>
                        </m:ctrlPr>
                      </m:boxPr>
                      <m:e>
                        <m:groupChr>
                          <m:groupChrPr>
                            <m:chr m:val="→"/>
                            <m:vertJc m:val="bot"/>
                            <m:ctrlPr>
                              <a:rPr lang="en-SG" sz="2800" b="1" i="1" kern="100">
                                <a:solidFill>
                                  <a:schemeClr val="bg1"/>
                                </a:solidFill>
                                <a:latin typeface="Cambria Math" panose="02040503050406030204" pitchFamily="18" charset="0"/>
                                <a:ea typeface="SimSun" panose="02010600030101010101" pitchFamily="2" charset="-122"/>
                              </a:rPr>
                            </m:ctrlPr>
                          </m:groupChrPr>
                          <m:e>
                            <m:r>
                              <a:rPr lang="vi-VN" sz="2800" b="1" i="1" kern="100">
                                <a:solidFill>
                                  <a:schemeClr val="bg1"/>
                                </a:solidFill>
                                <a:latin typeface="Cambria Math" panose="02040503050406030204" pitchFamily="18" charset="0"/>
                                <a:ea typeface="SimSun" panose="02010600030101010101" pitchFamily="2" charset="-122"/>
                              </a:rPr>
                              <m:t>      (</m:t>
                            </m:r>
                            <m:r>
                              <a:rPr lang="vi-VN" sz="2800" b="1" i="1" kern="100">
                                <a:solidFill>
                                  <a:schemeClr val="bg1"/>
                                </a:solidFill>
                                <a:latin typeface="Cambria Math" panose="02040503050406030204" pitchFamily="18" charset="0"/>
                                <a:ea typeface="SimSun" panose="02010600030101010101" pitchFamily="2" charset="-122"/>
                              </a:rPr>
                              <m:t>𝟐</m:t>
                            </m:r>
                            <m:r>
                              <a:rPr lang="vi-VN" sz="2800" b="1" i="1" kern="100">
                                <a:solidFill>
                                  <a:schemeClr val="bg1"/>
                                </a:solidFill>
                                <a:latin typeface="Cambria Math" panose="02040503050406030204" pitchFamily="18" charset="0"/>
                                <a:ea typeface="SimSun" panose="02010600030101010101" pitchFamily="2" charset="-122"/>
                              </a:rPr>
                              <m:t>)      </m:t>
                            </m:r>
                          </m:e>
                        </m:groupChr>
                      </m:e>
                    </m:box>
                  </m:oMath>
                </a14:m>
                <a:r>
                  <a:rPr lang="vi-VN" sz="2800" b="1" kern="100">
                    <a:solidFill>
                      <a:schemeClr val="bg1"/>
                    </a:solidFill>
                    <a:latin typeface="Times New Roman" panose="02020603050405020304" pitchFamily="18" charset="0"/>
                    <a:ea typeface="SimSun" panose="02010600030101010101" pitchFamily="2" charset="-122"/>
                  </a:rPr>
                  <a:t>Al</a:t>
                </a:r>
                <a:r>
                  <a:rPr lang="vi-VN" sz="2800" b="1" kern="100" baseline="-25000">
                    <a:solidFill>
                      <a:schemeClr val="bg1"/>
                    </a:solidFill>
                    <a:latin typeface="Times New Roman" panose="02020603050405020304" pitchFamily="18" charset="0"/>
                    <a:ea typeface="SimSun" panose="02010600030101010101" pitchFamily="2" charset="-122"/>
                  </a:rPr>
                  <a:t>2</a:t>
                </a:r>
                <a:r>
                  <a:rPr lang="vi-VN" sz="2800" b="1" kern="100">
                    <a:solidFill>
                      <a:schemeClr val="bg1"/>
                    </a:solidFill>
                    <a:latin typeface="Times New Roman" panose="02020603050405020304" pitchFamily="18" charset="0"/>
                    <a:ea typeface="SimSun" panose="02010600030101010101" pitchFamily="2" charset="-122"/>
                  </a:rPr>
                  <a:t>(SO</a:t>
                </a:r>
                <a:r>
                  <a:rPr lang="vi-VN" sz="2800" b="1" kern="100" baseline="-25000">
                    <a:solidFill>
                      <a:schemeClr val="bg1"/>
                    </a:solidFill>
                    <a:latin typeface="Times New Roman" panose="02020603050405020304" pitchFamily="18" charset="0"/>
                    <a:ea typeface="SimSun" panose="02010600030101010101" pitchFamily="2" charset="-122"/>
                  </a:rPr>
                  <a:t>4</a:t>
                </a:r>
                <a:r>
                  <a:rPr lang="vi-VN" sz="2800" b="1" kern="100">
                    <a:solidFill>
                      <a:schemeClr val="bg1"/>
                    </a:solidFill>
                    <a:latin typeface="Times New Roman" panose="02020603050405020304" pitchFamily="18" charset="0"/>
                    <a:ea typeface="SimSun" panose="02010600030101010101" pitchFamily="2" charset="-122"/>
                  </a:rPr>
                  <a:t>)</a:t>
                </a:r>
                <a:r>
                  <a:rPr lang="vi-VN" sz="2800" b="1" kern="100" baseline="-25000">
                    <a:solidFill>
                      <a:schemeClr val="bg1"/>
                    </a:solidFill>
                    <a:latin typeface="Times New Roman" panose="02020603050405020304" pitchFamily="18" charset="0"/>
                    <a:ea typeface="SimSun" panose="02010600030101010101" pitchFamily="2" charset="-122"/>
                  </a:rPr>
                  <a:t>3</a:t>
                </a:r>
                <a:r>
                  <a:rPr lang="vi-VN" sz="2800" b="1" kern="100">
                    <a:solidFill>
                      <a:schemeClr val="bg1"/>
                    </a:solidFill>
                    <a:latin typeface="Times New Roman" panose="02020603050405020304" pitchFamily="18" charset="0"/>
                    <a:ea typeface="SimSun" panose="02010600030101010101" pitchFamily="2" charset="-122"/>
                  </a:rPr>
                  <a:t>   </a:t>
                </a:r>
                <a14:m>
                  <m:oMath xmlns:m="http://schemas.openxmlformats.org/officeDocument/2006/math">
                    <m:box>
                      <m:boxPr>
                        <m:ctrlPr>
                          <a:rPr lang="en-SG" sz="2800" b="1" i="1" kern="100">
                            <a:solidFill>
                              <a:schemeClr val="bg1"/>
                            </a:solidFill>
                            <a:latin typeface="Cambria Math" panose="02040503050406030204" pitchFamily="18" charset="0"/>
                            <a:ea typeface="SimSun" panose="02010600030101010101" pitchFamily="2" charset="-122"/>
                          </a:rPr>
                        </m:ctrlPr>
                      </m:boxPr>
                      <m:e>
                        <m:groupChr>
                          <m:groupChrPr>
                            <m:chr m:val="→"/>
                            <m:vertJc m:val="bot"/>
                            <m:ctrlPr>
                              <a:rPr lang="en-SG" sz="2800" b="1" i="1" kern="100">
                                <a:solidFill>
                                  <a:schemeClr val="bg1"/>
                                </a:solidFill>
                                <a:latin typeface="Cambria Math" panose="02040503050406030204" pitchFamily="18" charset="0"/>
                                <a:ea typeface="SimSun" panose="02010600030101010101" pitchFamily="2" charset="-122"/>
                              </a:rPr>
                            </m:ctrlPr>
                          </m:groupChrPr>
                          <m:e>
                            <m:r>
                              <a:rPr lang="vi-VN" sz="2800" b="1" i="1" kern="100">
                                <a:solidFill>
                                  <a:schemeClr val="bg1"/>
                                </a:solidFill>
                                <a:latin typeface="Cambria Math" panose="02040503050406030204" pitchFamily="18" charset="0"/>
                                <a:ea typeface="SimSun" panose="02010600030101010101" pitchFamily="2" charset="-122"/>
                              </a:rPr>
                              <m:t>      (</m:t>
                            </m:r>
                            <m:r>
                              <a:rPr lang="vi-VN" sz="2800" b="1" i="1" kern="100">
                                <a:solidFill>
                                  <a:schemeClr val="bg1"/>
                                </a:solidFill>
                                <a:latin typeface="Cambria Math" panose="02040503050406030204" pitchFamily="18" charset="0"/>
                                <a:ea typeface="SimSun" panose="02010600030101010101" pitchFamily="2" charset="-122"/>
                              </a:rPr>
                              <m:t>𝟑</m:t>
                            </m:r>
                            <m:r>
                              <a:rPr lang="vi-VN" sz="2800" b="1" i="1" kern="100">
                                <a:solidFill>
                                  <a:schemeClr val="bg1"/>
                                </a:solidFill>
                                <a:latin typeface="Cambria Math" panose="02040503050406030204" pitchFamily="18" charset="0"/>
                                <a:ea typeface="SimSun" panose="02010600030101010101" pitchFamily="2" charset="-122"/>
                              </a:rPr>
                              <m:t>)      </m:t>
                            </m:r>
                          </m:e>
                        </m:groupChr>
                      </m:e>
                    </m:box>
                  </m:oMath>
                </a14:m>
                <a:r>
                  <a:rPr lang="vi-VN" sz="2800" b="1" kern="100">
                    <a:solidFill>
                      <a:schemeClr val="bg1"/>
                    </a:solidFill>
                    <a:latin typeface="Times New Roman" panose="02020603050405020304" pitchFamily="18" charset="0"/>
                    <a:ea typeface="SimSun" panose="02010600030101010101" pitchFamily="2" charset="-122"/>
                  </a:rPr>
                  <a:t>   AlCl</a:t>
                </a:r>
                <a:r>
                  <a:rPr lang="vi-VN" sz="2800" b="1" kern="100" baseline="-25000">
                    <a:solidFill>
                      <a:schemeClr val="bg1"/>
                    </a:solidFill>
                    <a:latin typeface="Times New Roman" panose="02020603050405020304" pitchFamily="18" charset="0"/>
                    <a:ea typeface="SimSun" panose="02010600030101010101" pitchFamily="2" charset="-122"/>
                  </a:rPr>
                  <a:t>3</a:t>
                </a:r>
                <a:endParaRPr lang="en-SG" sz="2800" b="1" kern="100">
                  <a:solidFill>
                    <a:schemeClr val="bg1"/>
                  </a:solidFill>
                  <a:latin typeface="Times New Roman" panose="02020603050405020304" pitchFamily="18" charset="0"/>
                  <a:ea typeface="SimSun" panose="02010600030101010101" pitchFamily="2" charset="-122"/>
                </a:endParaRPr>
              </a:p>
            </p:txBody>
          </p:sp>
        </mc:Choice>
        <mc:Fallback xmlns="">
          <p:sp>
            <p:nvSpPr>
              <p:cNvPr id="10" name="Rectangle 9"/>
              <p:cNvSpPr>
                <a:spLocks noRot="1" noChangeAspect="1" noMove="1" noResize="1" noEditPoints="1" noAdjustHandles="1" noChangeArrowheads="1" noChangeShapeType="1" noTextEdit="1"/>
              </p:cNvSpPr>
              <p:nvPr/>
            </p:nvSpPr>
            <p:spPr>
              <a:xfrm>
                <a:off x="325588" y="2571200"/>
                <a:ext cx="8299516" cy="691408"/>
              </a:xfrm>
              <a:prstGeom prst="rect">
                <a:avLst/>
              </a:prstGeom>
              <a:blipFill rotWithShape="0">
                <a:blip r:embed="rId5"/>
                <a:stretch>
                  <a:fillRect l="-954" r="-147" b="-24779"/>
                </a:stretch>
              </a:blipFill>
            </p:spPr>
            <p:txBody>
              <a:bodyPr/>
              <a:lstStyle/>
              <a:p>
                <a:r>
                  <a:rPr lang="en-SG">
                    <a:noFill/>
                  </a:rPr>
                  <a:t> </a:t>
                </a:r>
              </a:p>
            </p:txBody>
          </p:sp>
        </mc:Fallback>
      </mc:AlternateContent>
    </p:spTree>
    <p:extLst>
      <p:ext uri="{BB962C8B-B14F-4D97-AF65-F5344CB8AC3E}">
        <p14:creationId xmlns:p14="http://schemas.microsoft.com/office/powerpoint/2010/main" val="2289057535"/>
      </p:ext>
    </p:extLst>
  </p:cSld>
  <p:clrMapOvr>
    <a:masterClrMapping/>
  </p:clrMapOvr>
  <mc:AlternateContent xmlns:mc="http://schemas.openxmlformats.org/markup-compatibility/2006" xmlns:p14="http://schemas.microsoft.com/office/powerpoint/2010/main">
    <mc:Choice Requires="p14">
      <p:transition p14:dur="10">
        <p:cut/>
        <p:sndAc>
          <p:stSnd>
            <p:snd r:embed="rId3" name="Beep_1.wav"/>
          </p:stSnd>
        </p:sndAc>
      </p:transition>
    </mc:Choice>
    <mc:Fallback xmlns="">
      <p:transition>
        <p:cut/>
        <p:sndAc>
          <p:stSnd>
            <p:snd r:embed="rId6" name="Beep_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633856" cy="461665"/>
          </a:xfrm>
          <a:prstGeom prst="rect">
            <a:avLst/>
          </a:prstGeom>
          <a:solidFill>
            <a:schemeClr val="bg1"/>
          </a:solidFill>
          <a:ln>
            <a:solidFill>
              <a:schemeClr val="accent1"/>
            </a:solidFill>
          </a:ln>
        </p:spPr>
        <p:txBody>
          <a:bodyPr wrap="square" rtlCol="0">
            <a:spAutoFit/>
          </a:bodyPr>
          <a:lstStyle/>
          <a:p>
            <a:pPr algn="ctr"/>
            <a:r>
              <a:rPr lang="en-US" sz="2400" b="1">
                <a:solidFill>
                  <a:srgbClr val="FF0000"/>
                </a:solidFill>
                <a:latin typeface="Times New Roman" pitchFamily="18" charset="0"/>
                <a:cs typeface="Times New Roman" pitchFamily="18" charset="0"/>
              </a:rPr>
              <a:t>TRÒ </a:t>
            </a:r>
            <a:r>
              <a:rPr lang="en-US" sz="2400" b="1" smtClean="0">
                <a:solidFill>
                  <a:srgbClr val="FF0000"/>
                </a:solidFill>
                <a:latin typeface="Times New Roman" pitchFamily="18" charset="0"/>
                <a:cs typeface="Times New Roman" pitchFamily="18" charset="0"/>
              </a:rPr>
              <a:t>CHƠI:</a:t>
            </a:r>
            <a:r>
              <a:rPr lang="vi-VN" sz="2400" b="1" smtClean="0">
                <a:solidFill>
                  <a:srgbClr val="FF0000"/>
                </a:solidFill>
                <a:latin typeface="Times New Roman" pitchFamily="18" charset="0"/>
                <a:cs typeface="Times New Roman" pitchFamily="18" charset="0"/>
              </a:rPr>
              <a:t> LẬT MẢNH GHÉP</a:t>
            </a:r>
            <a:endParaRPr lang="en-US" sz="2400" b="1">
              <a:solidFill>
                <a:srgbClr val="FF0000"/>
              </a:solidFill>
              <a:latin typeface="Times New Roman" pitchFamily="18" charset="0"/>
              <a:cs typeface="Times New Roman" pitchFamily="18" charset="0"/>
            </a:endParaRP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a:solidFill>
                  <a:schemeClr val="tx1"/>
                </a:solidFill>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3900">
                <a:latin typeface="Times New Roman" pitchFamily="18" charset="0"/>
                <a:cs typeface="Times New Roman" pitchFamily="18" charset="0"/>
              </a:rPr>
              <a:t>1</a:t>
            </a:r>
          </a:p>
        </p:txBody>
      </p:sp>
      <p:sp>
        <p:nvSpPr>
          <p:cNvPr id="2" name="Rectangle 1"/>
          <p:cNvSpPr/>
          <p:nvPr/>
        </p:nvSpPr>
        <p:spPr>
          <a:xfrm>
            <a:off x="3200400" y="1287612"/>
            <a:ext cx="5562600" cy="48179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mtClean="0">
                <a:latin typeface="Times New Roman" pitchFamily="18" charset="0"/>
                <a:cs typeface="Times New Roman" pitchFamily="18" charset="0"/>
              </a:rPr>
              <a:t> </a:t>
            </a:r>
            <a:endParaRPr lang="en-US">
              <a:latin typeface="Times New Roman" pitchFamily="18" charset="0"/>
              <a:cs typeface="Times New Roman" pitchFamily="18" charset="0"/>
            </a:endParaRPr>
          </a:p>
        </p:txBody>
      </p:sp>
      <p:sp>
        <p:nvSpPr>
          <p:cNvPr id="5" name="TextBox 4"/>
          <p:cNvSpPr txBox="1"/>
          <p:nvPr/>
        </p:nvSpPr>
        <p:spPr>
          <a:xfrm>
            <a:off x="3429000" y="1905000"/>
            <a:ext cx="5105400" cy="1569660"/>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400" b="1" smtClean="0">
                <a:latin typeface="Times New Roman" panose="02020603050405020304" pitchFamily="18" charset="0"/>
                <a:ea typeface="Tahoma" panose="020B0604030504040204" pitchFamily="34" charset="0"/>
                <a:cs typeface="Times New Roman" panose="02020603050405020304" pitchFamily="18" charset="0"/>
              </a:rPr>
              <a:t>Câu 1: Trong </a:t>
            </a:r>
            <a:r>
              <a:rPr lang="vi-VN" sz="2400" b="1">
                <a:latin typeface="Times New Roman" panose="02020603050405020304" pitchFamily="18" charset="0"/>
                <a:ea typeface="Tahoma" panose="020B0604030504040204" pitchFamily="34" charset="0"/>
                <a:cs typeface="Times New Roman" panose="02020603050405020304" pitchFamily="18" charset="0"/>
              </a:rPr>
              <a:t>dãy hoạt động </a:t>
            </a:r>
            <a:r>
              <a:rPr lang="vi-VN" sz="2400" b="1" smtClean="0">
                <a:latin typeface="Times New Roman" panose="02020603050405020304" pitchFamily="18" charset="0"/>
                <a:ea typeface="Tahoma" panose="020B0604030504040204" pitchFamily="34" charset="0"/>
                <a:cs typeface="Times New Roman" panose="02020603050405020304" pitchFamily="18" charset="0"/>
              </a:rPr>
              <a:t>hóa học của </a:t>
            </a:r>
            <a:r>
              <a:rPr lang="vi-VN" sz="2400" b="1">
                <a:latin typeface="Times New Roman" panose="02020603050405020304" pitchFamily="18" charset="0"/>
                <a:ea typeface="Tahoma" panose="020B0604030504040204" pitchFamily="34" charset="0"/>
                <a:cs typeface="Times New Roman" panose="02020603050405020304" pitchFamily="18" charset="0"/>
              </a:rPr>
              <a:t>kim loại, theo chiều từ trái sang phải tính hoạt động của kim loại thay đổi như thế nào?</a:t>
            </a:r>
            <a:endParaRPr lang="vi-VN"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p:cNvSpPr txBox="1"/>
          <p:nvPr/>
        </p:nvSpPr>
        <p:spPr>
          <a:xfrm>
            <a:off x="3581400" y="4038600"/>
            <a:ext cx="4953000" cy="43088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200" smtClean="0">
                <a:latin typeface="Times New Roman" pitchFamily="18" charset="0"/>
                <a:cs typeface="Times New Roman" pitchFamily="18" charset="0"/>
              </a:rPr>
              <a:t>   </a:t>
            </a:r>
            <a:r>
              <a:rPr lang="vi-VN" sz="2200" b="1" smtClean="0">
                <a:solidFill>
                  <a:srgbClr val="FF0000"/>
                </a:solidFill>
                <a:latin typeface="Times New Roman" pitchFamily="18" charset="0"/>
                <a:cs typeface="Times New Roman" pitchFamily="18" charset="0"/>
              </a:rPr>
              <a:t>GIẢM DẦN</a:t>
            </a:r>
            <a:endParaRPr 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80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16665" y="881743"/>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29"/>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9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3086"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ĐÁP ÁN</a:t>
              </a:r>
              <a:endPar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6" name="Rectangle 15"/>
          <p:cNvSpPr>
            <a:spLocks noChangeArrowheads="1"/>
          </p:cNvSpPr>
          <p:nvPr/>
        </p:nvSpPr>
        <p:spPr bwMode="auto">
          <a:xfrm>
            <a:off x="457201" y="1600200"/>
            <a:ext cx="609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500" b="1">
                <a:latin typeface="Times New Roman" panose="02020603050405020304" pitchFamily="18" charset="0"/>
              </a:rPr>
              <a:t>(1)</a:t>
            </a:r>
            <a:r>
              <a:rPr lang="en-US" altLang="en-US" sz="2500">
                <a:latin typeface="Times New Roman" panose="02020603050405020304" pitchFamily="18" charset="0"/>
              </a:rPr>
              <a:t> </a:t>
            </a:r>
            <a:endParaRPr lang="vi-VN" sz="2500">
              <a:latin typeface="Times New Roman" panose="02020603050405020304" pitchFamily="18" charset="0"/>
            </a:endParaRPr>
          </a:p>
        </p:txBody>
      </p:sp>
      <p:sp>
        <p:nvSpPr>
          <p:cNvPr id="18" name="Rectangle 5"/>
          <p:cNvSpPr>
            <a:spLocks noChangeArrowheads="1"/>
          </p:cNvSpPr>
          <p:nvPr/>
        </p:nvSpPr>
        <p:spPr bwMode="auto">
          <a:xfrm>
            <a:off x="1099004" y="1515561"/>
            <a:ext cx="670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rPr>
              <a:t>2Al</a:t>
            </a:r>
            <a:r>
              <a:rPr lang="en-US" altLang="en-US" b="1" baseline="-25000">
                <a:latin typeface="Times New Roman" panose="02020603050405020304" pitchFamily="18" charset="0"/>
              </a:rPr>
              <a:t>2</a:t>
            </a:r>
            <a:r>
              <a:rPr lang="en-US" altLang="en-US" b="1">
                <a:latin typeface="Times New Roman" panose="02020603050405020304" pitchFamily="18" charset="0"/>
              </a:rPr>
              <a:t>O</a:t>
            </a:r>
            <a:r>
              <a:rPr lang="en-US" altLang="en-US" b="1" baseline="-25000">
                <a:latin typeface="Times New Roman" panose="02020603050405020304" pitchFamily="18" charset="0"/>
              </a:rPr>
              <a:t>3</a:t>
            </a:r>
            <a:r>
              <a:rPr lang="en-US" altLang="en-US">
                <a:solidFill>
                  <a:srgbClr val="FF0066"/>
                </a:solidFill>
                <a:latin typeface="Times New Roman" panose="02020603050405020304" pitchFamily="18" charset="0"/>
              </a:rPr>
              <a:t> </a:t>
            </a:r>
            <a:r>
              <a:rPr lang="en-US" altLang="en-US" sz="2500">
                <a:solidFill>
                  <a:srgbClr val="FF0066"/>
                </a:solidFill>
                <a:latin typeface="Times New Roman" panose="02020603050405020304" pitchFamily="18" charset="0"/>
              </a:rPr>
              <a:t>  </a:t>
            </a:r>
            <a:r>
              <a:rPr lang="vi-VN" altLang="en-US" sz="3600" b="1" baseline="30000" smtClean="0">
                <a:solidFill>
                  <a:srgbClr val="FF0066"/>
                </a:solidFill>
                <a:latin typeface="Times New Roman" panose="02020603050405020304" pitchFamily="18" charset="0"/>
              </a:rPr>
              <a:t>điện</a:t>
            </a:r>
            <a:r>
              <a:rPr lang="en-US" altLang="en-US" sz="3600" b="1" baseline="30000" smtClean="0">
                <a:solidFill>
                  <a:srgbClr val="FF0066"/>
                </a:solidFill>
                <a:latin typeface="Times New Roman" panose="02020603050405020304" pitchFamily="18" charset="0"/>
              </a:rPr>
              <a:t> </a:t>
            </a:r>
            <a:r>
              <a:rPr lang="en-US" altLang="en-US" sz="3600" b="1" baseline="30000">
                <a:solidFill>
                  <a:srgbClr val="FF0066"/>
                </a:solidFill>
                <a:latin typeface="Times New Roman" panose="02020603050405020304" pitchFamily="18" charset="0"/>
              </a:rPr>
              <a:t>phân nóng chảy</a:t>
            </a:r>
            <a:r>
              <a:rPr lang="en-US" altLang="en-US" sz="3600" b="1">
                <a:solidFill>
                  <a:srgbClr val="FF0066"/>
                </a:solidFill>
                <a:latin typeface="Times New Roman" panose="02020603050405020304" pitchFamily="18" charset="0"/>
              </a:rPr>
              <a:t>  </a:t>
            </a:r>
            <a:r>
              <a:rPr lang="en-US" altLang="en-US" b="1" smtClean="0">
                <a:latin typeface="Times New Roman" panose="02020603050405020304" pitchFamily="18" charset="0"/>
              </a:rPr>
              <a:t>4Al</a:t>
            </a:r>
            <a:r>
              <a:rPr lang="en-US" altLang="en-US" b="1" smtClean="0">
                <a:solidFill>
                  <a:srgbClr val="FF0066"/>
                </a:solidFill>
                <a:latin typeface="Times New Roman" panose="02020603050405020304" pitchFamily="18" charset="0"/>
              </a:rPr>
              <a:t> </a:t>
            </a:r>
            <a:r>
              <a:rPr lang="en-US" altLang="en-US" b="1">
                <a:latin typeface="Times New Roman" panose="02020603050405020304" pitchFamily="18" charset="0"/>
              </a:rPr>
              <a:t>+ 3O</a:t>
            </a:r>
            <a:r>
              <a:rPr lang="en-US" altLang="en-US" b="1" baseline="-25000">
                <a:latin typeface="Times New Roman" panose="02020603050405020304" pitchFamily="18" charset="0"/>
              </a:rPr>
              <a:t>2</a:t>
            </a:r>
            <a:r>
              <a:rPr lang="en-US" altLang="en-US" b="1">
                <a:latin typeface="Times New Roman" panose="02020603050405020304" pitchFamily="18" charset="0"/>
              </a:rPr>
              <a:t> </a:t>
            </a:r>
          </a:p>
        </p:txBody>
      </p:sp>
      <p:sp>
        <p:nvSpPr>
          <p:cNvPr id="19" name="Line 27"/>
          <p:cNvSpPr>
            <a:spLocks noChangeShapeType="1"/>
          </p:cNvSpPr>
          <p:nvPr/>
        </p:nvSpPr>
        <p:spPr bwMode="auto">
          <a:xfrm>
            <a:off x="2757254" y="2058445"/>
            <a:ext cx="2518569" cy="340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en-US" sz="2500" kern="0">
              <a:solidFill>
                <a:srgbClr val="000000"/>
              </a:solidFill>
            </a:endParaRPr>
          </a:p>
        </p:txBody>
      </p:sp>
      <p:sp>
        <p:nvSpPr>
          <p:cNvPr id="22" name="Text Box 28">
            <a:extLst>
              <a:ext uri="{FF2B5EF4-FFF2-40B4-BE49-F238E27FC236}"/>
            </a:extLst>
          </p:cNvPr>
          <p:cNvSpPr txBox="1">
            <a:spLocks noChangeArrowheads="1"/>
          </p:cNvSpPr>
          <p:nvPr/>
        </p:nvSpPr>
        <p:spPr bwMode="auto">
          <a:xfrm>
            <a:off x="2816789" y="2095409"/>
            <a:ext cx="17605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800">
                <a:solidFill>
                  <a:srgbClr val="333399"/>
                </a:solidFill>
                <a:effectLst>
                  <a:outerShdw blurRad="38100" dist="38100" dir="2700000" algn="tl">
                    <a:srgbClr val="C0C0C0"/>
                  </a:outerShdw>
                </a:effectLst>
              </a:rPr>
              <a:t>     </a:t>
            </a:r>
            <a:r>
              <a:rPr lang="en-US" altLang="en-US" sz="2800" b="1" dirty="0" err="1">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t>
            </a:r>
            <a:r>
              <a:rPr lang="en-US" altLang="en-US" sz="2800" b="1">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riolit</a:t>
            </a:r>
            <a:endParaRPr lang="en-US" altLang="en-US" sz="2800" b="1" dirty="0">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3" name="Text Box 22"/>
          <p:cNvSpPr txBox="1">
            <a:spLocks noChangeArrowheads="1"/>
          </p:cNvSpPr>
          <p:nvPr/>
        </p:nvSpPr>
        <p:spPr bwMode="auto">
          <a:xfrm>
            <a:off x="457201" y="2769017"/>
            <a:ext cx="8626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rPr>
              <a:t>(2)   </a:t>
            </a:r>
            <a:r>
              <a:rPr lang="vi-VN" altLang="en-US" sz="2800" b="1" smtClean="0">
                <a:latin typeface="Times New Roman" panose="02020603050405020304" pitchFamily="18" charset="0"/>
              </a:rPr>
              <a:t>2</a:t>
            </a:r>
            <a:r>
              <a:rPr lang="en-US" altLang="en-US" sz="2800" b="1" smtClean="0">
                <a:latin typeface="Times New Roman" panose="02020603050405020304" pitchFamily="18" charset="0"/>
              </a:rPr>
              <a:t>Al   </a:t>
            </a:r>
            <a:r>
              <a:rPr lang="en-US" altLang="en-US" sz="2800" b="1">
                <a:latin typeface="Times New Roman" panose="02020603050405020304" pitchFamily="18" charset="0"/>
              </a:rPr>
              <a:t>+   </a:t>
            </a:r>
            <a:r>
              <a:rPr lang="vi-VN" altLang="en-US" sz="2800" b="1" smtClean="0">
                <a:latin typeface="Times New Roman" panose="02020603050405020304" pitchFamily="18" charset="0"/>
              </a:rPr>
              <a:t> </a:t>
            </a:r>
            <a:r>
              <a:rPr lang="en-US" altLang="en-US" sz="2800" b="1" smtClean="0">
                <a:latin typeface="Times New Roman" panose="02020603050405020304" pitchFamily="18" charset="0"/>
              </a:rPr>
              <a:t>3H</a:t>
            </a:r>
            <a:r>
              <a:rPr lang="en-US" altLang="en-US" sz="2800" b="1" baseline="-25000" smtClean="0">
                <a:latin typeface="Times New Roman" panose="02020603050405020304" pitchFamily="18" charset="0"/>
              </a:rPr>
              <a:t>2 </a:t>
            </a:r>
            <a:r>
              <a:rPr lang="en-US" altLang="en-US" sz="2800" b="1">
                <a:latin typeface="Times New Roman" panose="02020603050405020304" pitchFamily="18" charset="0"/>
              </a:rPr>
              <a:t>SO</a:t>
            </a:r>
            <a:r>
              <a:rPr lang="en-US" altLang="en-US" sz="2800" b="1" baseline="-25000">
                <a:latin typeface="Times New Roman" panose="02020603050405020304" pitchFamily="18" charset="0"/>
              </a:rPr>
              <a:t>4    </a:t>
            </a:r>
            <a:r>
              <a:rPr lang="vi-VN" altLang="en-US" sz="2800" b="1" baseline="-25000" smtClean="0">
                <a:latin typeface="Times New Roman" panose="02020603050405020304" pitchFamily="18" charset="0"/>
              </a:rPr>
              <a:t>   </a:t>
            </a:r>
            <a:r>
              <a:rPr lang="en-US" altLang="en-US" sz="2800" b="1" baseline="-25000" smtClean="0">
                <a:latin typeface="Times New Roman" panose="02020603050405020304" pitchFamily="18" charset="0"/>
              </a:rPr>
              <a:t> </a:t>
            </a:r>
            <a:r>
              <a:rPr lang="en-US" altLang="en-US" sz="2800" b="1">
                <a:latin typeface="Times New Roman" panose="02020603050405020304" pitchFamily="18" charset="0"/>
                <a:sym typeface="Symbol" panose="05050102010706020507" pitchFamily="18" charset="2"/>
              </a:rPr>
              <a:t></a:t>
            </a:r>
            <a:r>
              <a:rPr lang="en-US" altLang="en-US" sz="2800" b="1">
                <a:latin typeface="Times New Roman" panose="02020603050405020304" pitchFamily="18" charset="0"/>
              </a:rPr>
              <a:t>   Al</a:t>
            </a:r>
            <a:r>
              <a:rPr lang="en-US" altLang="en-US" sz="2800" b="1" baseline="-25000">
                <a:latin typeface="Times New Roman" panose="02020603050405020304" pitchFamily="18" charset="0"/>
              </a:rPr>
              <a:t>2</a:t>
            </a:r>
            <a:r>
              <a:rPr lang="en-US" altLang="en-US" sz="2800" b="1">
                <a:latin typeface="Times New Roman" panose="02020603050405020304" pitchFamily="18" charset="0"/>
              </a:rPr>
              <a:t>(SO</a:t>
            </a:r>
            <a:r>
              <a:rPr lang="en-US" altLang="en-US" sz="2800" b="1" baseline="-25000">
                <a:latin typeface="Times New Roman" panose="02020603050405020304" pitchFamily="18" charset="0"/>
              </a:rPr>
              <a:t>4</a:t>
            </a:r>
            <a:r>
              <a:rPr lang="en-US" altLang="en-US" sz="2800" b="1">
                <a:latin typeface="Times New Roman" panose="02020603050405020304" pitchFamily="18" charset="0"/>
              </a:rPr>
              <a:t>)</a:t>
            </a:r>
            <a:r>
              <a:rPr lang="en-US" altLang="en-US" sz="2800" b="1" baseline="-25000">
                <a:latin typeface="Times New Roman" panose="02020603050405020304" pitchFamily="18" charset="0"/>
              </a:rPr>
              <a:t>3</a:t>
            </a:r>
            <a:r>
              <a:rPr lang="en-US" altLang="en-US" sz="2800" b="1">
                <a:latin typeface="Times New Roman" panose="02020603050405020304" pitchFamily="18" charset="0"/>
              </a:rPr>
              <a:t>   +  </a:t>
            </a:r>
            <a:r>
              <a:rPr lang="en-US" altLang="en-US" sz="2800" b="1" smtClean="0">
                <a:latin typeface="Times New Roman" panose="02020603050405020304" pitchFamily="18" charset="0"/>
              </a:rPr>
              <a:t>3H</a:t>
            </a:r>
            <a:r>
              <a:rPr lang="en-US" altLang="en-US" sz="2800" b="1" baseline="-25000" smtClean="0">
                <a:latin typeface="Times New Roman" panose="02020603050405020304" pitchFamily="18" charset="0"/>
              </a:rPr>
              <a:t>2 </a:t>
            </a:r>
            <a:endParaRPr lang="en-US" altLang="en-US" sz="2800" b="1">
              <a:latin typeface="Times New Roman" panose="02020603050405020304" pitchFamily="18" charset="0"/>
            </a:endParaRPr>
          </a:p>
        </p:txBody>
      </p:sp>
      <p:sp>
        <p:nvSpPr>
          <p:cNvPr id="24" name="Text Box 22"/>
          <p:cNvSpPr txBox="1">
            <a:spLocks noChangeArrowheads="1"/>
          </p:cNvSpPr>
          <p:nvPr/>
        </p:nvSpPr>
        <p:spPr bwMode="auto">
          <a:xfrm>
            <a:off x="495754" y="3850718"/>
            <a:ext cx="7912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rPr>
              <a:t>(3)  Al</a:t>
            </a:r>
            <a:r>
              <a:rPr lang="en-US" altLang="en-US" sz="2800" b="1" baseline="-25000">
                <a:latin typeface="Times New Roman" panose="02020603050405020304" pitchFamily="18" charset="0"/>
              </a:rPr>
              <a:t>2</a:t>
            </a:r>
            <a:r>
              <a:rPr lang="en-US" altLang="en-US" sz="2800" b="1">
                <a:latin typeface="Times New Roman" panose="02020603050405020304" pitchFamily="18" charset="0"/>
              </a:rPr>
              <a:t>(SO</a:t>
            </a:r>
            <a:r>
              <a:rPr lang="en-US" altLang="en-US" sz="2800" b="1" baseline="-25000">
                <a:latin typeface="Times New Roman" panose="02020603050405020304" pitchFamily="18" charset="0"/>
              </a:rPr>
              <a:t>4</a:t>
            </a:r>
            <a:r>
              <a:rPr lang="en-US" altLang="en-US" sz="2800" b="1">
                <a:latin typeface="Times New Roman" panose="02020603050405020304" pitchFamily="18" charset="0"/>
              </a:rPr>
              <a:t>)</a:t>
            </a:r>
            <a:r>
              <a:rPr lang="en-US" altLang="en-US" sz="2800" b="1" baseline="-25000">
                <a:latin typeface="Times New Roman" panose="02020603050405020304" pitchFamily="18" charset="0"/>
              </a:rPr>
              <a:t>3</a:t>
            </a:r>
            <a:r>
              <a:rPr lang="en-US" altLang="en-US" sz="2800" b="1">
                <a:latin typeface="Times New Roman" panose="02020603050405020304" pitchFamily="18" charset="0"/>
              </a:rPr>
              <a:t>   +  3BaCl</a:t>
            </a:r>
            <a:r>
              <a:rPr lang="en-US" altLang="en-US" sz="2800" b="1" baseline="-25000">
                <a:latin typeface="Times New Roman" panose="02020603050405020304" pitchFamily="18" charset="0"/>
              </a:rPr>
              <a:t>2</a:t>
            </a:r>
            <a:r>
              <a:rPr lang="en-US" altLang="en-US" sz="2800" b="1">
                <a:latin typeface="Times New Roman" panose="02020603050405020304" pitchFamily="18" charset="0"/>
                <a:sym typeface="Symbol" panose="05050102010706020507" pitchFamily="18" charset="2"/>
              </a:rPr>
              <a:t>  2AlCl</a:t>
            </a:r>
            <a:r>
              <a:rPr lang="en-US" altLang="en-US" sz="2800" b="1" baseline="-25000">
                <a:latin typeface="Times New Roman" panose="02020603050405020304" pitchFamily="18" charset="0"/>
                <a:sym typeface="Symbol" panose="05050102010706020507" pitchFamily="18" charset="2"/>
              </a:rPr>
              <a:t>3</a:t>
            </a:r>
            <a:r>
              <a:rPr lang="en-US" altLang="en-US" sz="2800" b="1">
                <a:latin typeface="Times New Roman" panose="02020603050405020304" pitchFamily="18" charset="0"/>
                <a:sym typeface="Symbol" panose="05050102010706020507" pitchFamily="18" charset="2"/>
              </a:rPr>
              <a:t> + 3BaSO</a:t>
            </a:r>
            <a:r>
              <a:rPr lang="en-US" altLang="en-US" sz="2800" b="1" baseline="-25000">
                <a:latin typeface="Times New Roman" panose="02020603050405020304" pitchFamily="18" charset="0"/>
                <a:sym typeface="Symbol" panose="05050102010706020507" pitchFamily="18" charset="2"/>
              </a:rPr>
              <a:t>4</a:t>
            </a:r>
            <a:r>
              <a:rPr lang="en-US" altLang="en-US" sz="2800">
                <a:latin typeface="Times New Roman" panose="02020603050405020304" pitchFamily="18" charset="0"/>
              </a:rPr>
              <a:t> </a:t>
            </a:r>
            <a:r>
              <a:rPr lang="en-US" altLang="en-US" sz="2800" baseline="-25000">
                <a:latin typeface="Times New Roman" panose="02020603050405020304" pitchFamily="18" charset="0"/>
              </a:rPr>
              <a:t> </a:t>
            </a:r>
            <a:endParaRPr lang="en-US" altLang="en-US" sz="2800">
              <a:latin typeface="Times New Roman" panose="02020603050405020304" pitchFamily="18" charset="0"/>
            </a:endParaRPr>
          </a:p>
        </p:txBody>
      </p:sp>
    </p:spTree>
    <p:extLst>
      <p:ext uri="{BB962C8B-B14F-4D97-AF65-F5344CB8AC3E}">
        <p14:creationId xmlns:p14="http://schemas.microsoft.com/office/powerpoint/2010/main" val="16468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grpId="0" nodeType="withEffect">
                                  <p:stCondLst>
                                    <p:cond delay="0"/>
                                  </p:stCondLst>
                                  <p:childTnLst>
                                    <p:set>
                                      <p:cBhvr>
                                        <p:cTn id="15" dur="1" fill="hold">
                                          <p:stCondLst>
                                            <p:cond delay="749"/>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749"/>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749"/>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749"/>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8"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406650F-8FC4-4E5B-BF76-E1D24C0E0F14}"/>
              </a:ext>
            </a:extLst>
          </p:cNvPr>
          <p:cNvSpPr/>
          <p:nvPr/>
        </p:nvSpPr>
        <p:spPr>
          <a:xfrm>
            <a:off x="16665" y="881743"/>
            <a:ext cx="9144000" cy="5976257"/>
          </a:xfrm>
          <a:prstGeom prst="rect">
            <a:avLst/>
          </a:prstGeom>
          <a:solidFill>
            <a:srgbClr val="FEE2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800" b="1"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5AE40648-4B91-4C1C-8B54-8004734618AA}"/>
              </a:ext>
            </a:extLst>
          </p:cNvPr>
          <p:cNvGrpSpPr/>
          <p:nvPr/>
        </p:nvGrpSpPr>
        <p:grpSpPr>
          <a:xfrm>
            <a:off x="3068070" y="64891"/>
            <a:ext cx="3030081" cy="685929"/>
            <a:chOff x="4191000" y="-327025"/>
            <a:chExt cx="9381598" cy="1200376"/>
          </a:xfrm>
        </p:grpSpPr>
        <p:sp>
          <p:nvSpPr>
            <p:cNvPr id="14"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225398" y="-327025"/>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17"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4191000" y="-275330"/>
              <a:ext cx="8915401" cy="9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3086"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DẶN DÒ</a:t>
              </a:r>
              <a:endPar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2" name="图片 31748" descr="1-18"/>
          <p:cNvPicPr>
            <a:picLocks noChangeAspect="1"/>
          </p:cNvPicPr>
          <p:nvPr/>
        </p:nvPicPr>
        <p:blipFill>
          <a:blip r:embed="rId2"/>
          <a:stretch>
            <a:fillRect/>
          </a:stretch>
        </p:blipFill>
        <p:spPr>
          <a:xfrm>
            <a:off x="38436" y="1600200"/>
            <a:ext cx="2552364" cy="5257800"/>
          </a:xfrm>
          <a:prstGeom prst="rect">
            <a:avLst/>
          </a:prstGeom>
          <a:noFill/>
          <a:ln w="9525">
            <a:noFill/>
          </a:ln>
        </p:spPr>
      </p:pic>
      <p:pic>
        <p:nvPicPr>
          <p:cNvPr id="15" name="图片 31758" descr="封面4"/>
          <p:cNvPicPr>
            <a:picLocks noChangeAspect="1"/>
          </p:cNvPicPr>
          <p:nvPr/>
        </p:nvPicPr>
        <p:blipFill>
          <a:blip r:embed="rId3"/>
          <a:stretch>
            <a:fillRect/>
          </a:stretch>
        </p:blipFill>
        <p:spPr>
          <a:xfrm>
            <a:off x="1176603" y="5301766"/>
            <a:ext cx="2344692" cy="1556234"/>
          </a:xfrm>
          <a:prstGeom prst="rect">
            <a:avLst/>
          </a:prstGeom>
          <a:noFill/>
          <a:ln w="9525">
            <a:noFill/>
          </a:ln>
        </p:spPr>
      </p:pic>
      <p:pic>
        <p:nvPicPr>
          <p:cNvPr id="20" name="图片 31759" descr="封面3"/>
          <p:cNvPicPr>
            <a:picLocks noChangeAspect="1"/>
          </p:cNvPicPr>
          <p:nvPr/>
        </p:nvPicPr>
        <p:blipFill>
          <a:blip r:embed="rId4"/>
          <a:stretch>
            <a:fillRect/>
          </a:stretch>
        </p:blipFill>
        <p:spPr>
          <a:xfrm>
            <a:off x="7115890" y="947659"/>
            <a:ext cx="2028110" cy="2133600"/>
          </a:xfrm>
          <a:prstGeom prst="rect">
            <a:avLst/>
          </a:prstGeom>
          <a:noFill/>
          <a:ln w="9525">
            <a:noFill/>
          </a:ln>
        </p:spPr>
      </p:pic>
      <p:sp>
        <p:nvSpPr>
          <p:cNvPr id="21" name="Rectangle 20">
            <a:extLst>
              <a:ext uri="{FF2B5EF4-FFF2-40B4-BE49-F238E27FC236}">
                <a16:creationId xmlns:a16="http://schemas.microsoft.com/office/drawing/2014/main" xmlns="" id="{11F6023C-7DA7-728D-1CC6-75EED3EFD762}"/>
              </a:ext>
            </a:extLst>
          </p:cNvPr>
          <p:cNvSpPr/>
          <p:nvPr/>
        </p:nvSpPr>
        <p:spPr>
          <a:xfrm>
            <a:off x="1176603" y="3168947"/>
            <a:ext cx="7397885" cy="20673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Học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bài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Tính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chất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hóa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học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err="1">
                <a:solidFill>
                  <a:srgbClr val="FF0000"/>
                </a:solidFill>
                <a:latin typeface="Times New Roman" panose="02020603050405020304" pitchFamily="18" charset="0"/>
                <a:cs typeface="Times New Roman" panose="02020603050405020304" pitchFamily="18" charset="0"/>
              </a:rPr>
              <a:t>của</a:t>
            </a:r>
            <a:r>
              <a:rPr lang="en-US" sz="2700" b="1">
                <a:solidFill>
                  <a:srgbClr val="FF0000"/>
                </a:solidFill>
                <a:latin typeface="Times New Roman" panose="02020603050405020304" pitchFamily="18" charset="0"/>
                <a:cs typeface="Times New Roman" panose="02020603050405020304" pitchFamily="18" charset="0"/>
              </a:rPr>
              <a:t> </a:t>
            </a:r>
            <a:r>
              <a:rPr lang="vi-VN" sz="2700" b="1">
                <a:solidFill>
                  <a:srgbClr val="FF0000"/>
                </a:solidFill>
                <a:latin typeface="Times New Roman" panose="02020603050405020304" pitchFamily="18" charset="0"/>
                <a:cs typeface="Times New Roman" panose="02020603050405020304" pitchFamily="18" charset="0"/>
              </a:rPr>
              <a:t>Aluminium</a:t>
            </a:r>
            <a:endParaRPr lang="en-US" sz="2700" b="1" dirty="0">
              <a:solidFill>
                <a:srgbClr val="FF0000"/>
              </a:solidFill>
              <a:latin typeface="Times New Roman" panose="02020603050405020304" pitchFamily="18" charset="0"/>
              <a:cs typeface="Times New Roman" panose="02020603050405020304" pitchFamily="18" charset="0"/>
            </a:endParaRPr>
          </a:p>
          <a:p>
            <a:pPr marL="428625" indent="-428625" defTabSz="685800">
              <a:buFontTx/>
              <a:buChar char="-"/>
              <a:defRPr/>
            </a:pPr>
            <a:r>
              <a:rPr lang="en-US" sz="2700" b="1" dirty="0" err="1">
                <a:solidFill>
                  <a:srgbClr val="FF0000"/>
                </a:solidFill>
                <a:latin typeface="Times New Roman" panose="02020603050405020304" pitchFamily="18" charset="0"/>
                <a:cs typeface="Times New Roman" panose="02020603050405020304" pitchFamily="18" charset="0"/>
              </a:rPr>
              <a:t>Làm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err="1">
                <a:solidFill>
                  <a:srgbClr val="FF0000"/>
                </a:solidFill>
                <a:latin typeface="Times New Roman" panose="02020603050405020304" pitchFamily="18" charset="0"/>
                <a:cs typeface="Times New Roman" panose="02020603050405020304" pitchFamily="18" charset="0"/>
              </a:rPr>
              <a:t>bài</a:t>
            </a:r>
            <a:r>
              <a:rPr lang="en-US" sz="2700" b="1">
                <a:solidFill>
                  <a:srgbClr val="FF0000"/>
                </a:solidFill>
                <a:latin typeface="Times New Roman" panose="02020603050405020304" pitchFamily="18" charset="0"/>
                <a:cs typeface="Times New Roman" panose="02020603050405020304" pitchFamily="18" charset="0"/>
              </a:rPr>
              <a:t> </a:t>
            </a:r>
            <a:r>
              <a:rPr lang="vi-VN" sz="2700" b="1">
                <a:solidFill>
                  <a:srgbClr val="FF0000"/>
                </a:solidFill>
                <a:latin typeface="Times New Roman" panose="02020603050405020304" pitchFamily="18" charset="0"/>
                <a:cs typeface="Times New Roman" panose="02020603050405020304" pitchFamily="18" charset="0"/>
              </a:rPr>
              <a:t>tập: 1, 2, 3 </a:t>
            </a:r>
            <a:r>
              <a:rPr lang="en-US" sz="2700" b="1">
                <a:solidFill>
                  <a:srgbClr val="FF0000"/>
                </a:solidFill>
                <a:latin typeface="Times New Roman" panose="02020603050405020304" pitchFamily="18" charset="0"/>
                <a:cs typeface="Times New Roman" panose="02020603050405020304" pitchFamily="18" charset="0"/>
              </a:rPr>
              <a:t> </a:t>
            </a:r>
            <a:r>
              <a:rPr lang="en-US" sz="2700" b="1" dirty="0">
                <a:solidFill>
                  <a:srgbClr val="FF0000"/>
                </a:solidFill>
                <a:latin typeface="Times New Roman" panose="02020603050405020304" pitchFamily="18" charset="0"/>
                <a:cs typeface="Times New Roman" panose="02020603050405020304" pitchFamily="18" charset="0"/>
              </a:rPr>
              <a:t>SGK </a:t>
            </a:r>
            <a:r>
              <a:rPr lang="en-US" sz="2700" b="1" err="1">
                <a:solidFill>
                  <a:srgbClr val="FF0000"/>
                </a:solidFill>
                <a:latin typeface="Times New Roman" panose="02020603050405020304" pitchFamily="18" charset="0"/>
                <a:cs typeface="Times New Roman" panose="02020603050405020304" pitchFamily="18" charset="0"/>
              </a:rPr>
              <a:t>trang</a:t>
            </a:r>
            <a:r>
              <a:rPr lang="en-US" sz="2700" b="1">
                <a:solidFill>
                  <a:srgbClr val="FF0000"/>
                </a:solidFill>
                <a:latin typeface="Times New Roman" panose="02020603050405020304" pitchFamily="18" charset="0"/>
                <a:cs typeface="Times New Roman" panose="02020603050405020304" pitchFamily="18" charset="0"/>
              </a:rPr>
              <a:t> </a:t>
            </a:r>
            <a:r>
              <a:rPr lang="vi-VN" sz="2700" b="1">
                <a:solidFill>
                  <a:srgbClr val="FF0000"/>
                </a:solidFill>
                <a:latin typeface="Times New Roman" panose="02020603050405020304" pitchFamily="18" charset="0"/>
                <a:cs typeface="Times New Roman" panose="02020603050405020304" pitchFamily="18" charset="0"/>
              </a:rPr>
              <a:t>58</a:t>
            </a:r>
            <a:r>
              <a:rPr lang="en-US" sz="2700" b="1">
                <a:solidFill>
                  <a:srgbClr val="FF0000"/>
                </a:solidFill>
                <a:latin typeface="Times New Roman" panose="02020603050405020304" pitchFamily="18" charset="0"/>
                <a:cs typeface="Times New Roman" panose="02020603050405020304" pitchFamily="18" charset="0"/>
              </a:rPr>
              <a:t>. </a:t>
            </a:r>
            <a:endParaRPr lang="en-US" sz="2700" b="1" dirty="0">
              <a:solidFill>
                <a:srgbClr val="FF0000"/>
              </a:solidFill>
              <a:latin typeface="Times New Roman" panose="02020603050405020304" pitchFamily="18" charset="0"/>
              <a:cs typeface="Times New Roman" panose="02020603050405020304" pitchFamily="18" charset="0"/>
            </a:endParaRPr>
          </a:p>
          <a:p>
            <a:pPr marL="428625" indent="-428625" defTabSz="685800">
              <a:buFontTx/>
              <a:buChar char="-"/>
              <a:defRPr/>
            </a:pPr>
            <a:r>
              <a:rPr lang="en-US" sz="2700" b="1" dirty="0" err="1">
                <a:solidFill>
                  <a:srgbClr val="FF0000"/>
                </a:solidFill>
                <a:latin typeface="Times New Roman" panose="02020603050405020304" pitchFamily="18" charset="0"/>
                <a:cs typeface="Times New Roman" panose="02020603050405020304" pitchFamily="18" charset="0"/>
              </a:rPr>
              <a:t>Chuẩn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bị</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err="1">
                <a:solidFill>
                  <a:srgbClr val="FF0000"/>
                </a:solidFill>
                <a:latin typeface="Times New Roman" panose="02020603050405020304" pitchFamily="18" charset="0"/>
                <a:cs typeface="Times New Roman" panose="02020603050405020304" pitchFamily="18" charset="0"/>
              </a:rPr>
              <a:t>bài</a:t>
            </a:r>
            <a:r>
              <a:rPr lang="en-US" sz="2700" b="1">
                <a:solidFill>
                  <a:srgbClr val="FF0000"/>
                </a:solidFill>
                <a:latin typeface="Times New Roman" panose="02020603050405020304" pitchFamily="18" charset="0"/>
                <a:cs typeface="Times New Roman" panose="02020603050405020304" pitchFamily="18" charset="0"/>
              </a:rPr>
              <a:t>:</a:t>
            </a:r>
            <a:r>
              <a:rPr lang="vi-VN" sz="2700" b="1">
                <a:solidFill>
                  <a:srgbClr val="FF0000"/>
                </a:solidFill>
                <a:latin typeface="Times New Roman" panose="02020603050405020304" pitchFamily="18" charset="0"/>
                <a:cs typeface="Times New Roman" panose="02020603050405020304" pitchFamily="18" charset="0"/>
              </a:rPr>
              <a:t> Tính chất hóa học của Iron(Fe)</a:t>
            </a:r>
            <a:endParaRPr lang="en-US" sz="27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6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2500"/>
                            </p:stCondLst>
                            <p:childTnLst>
                              <p:par>
                                <p:cTn id="15" presetID="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0-#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47"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15"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0" fill="hold"/>
                                        <p:tgtEl>
                                          <p:spTgt spid="20"/>
                                        </p:tgtEl>
                                        <p:attrNameLst>
                                          <p:attrName>ppt_w</p:attrName>
                                        </p:attrNameLst>
                                      </p:cBhvr>
                                      <p:tavLst>
                                        <p:tav tm="0">
                                          <p:val>
                                            <p:fltVal val="0"/>
                                          </p:val>
                                        </p:tav>
                                        <p:tav tm="100000">
                                          <p:val>
                                            <p:strVal val="#ppt_w"/>
                                          </p:val>
                                        </p:tav>
                                      </p:tavLst>
                                    </p:anim>
                                    <p:anim calcmode="lin" valueType="num">
                                      <p:cBhvr>
                                        <p:cTn id="29" dur="2000" fill="hold"/>
                                        <p:tgtEl>
                                          <p:spTgt spid="20"/>
                                        </p:tgtEl>
                                        <p:attrNameLst>
                                          <p:attrName>ppt_h</p:attrName>
                                        </p:attrNameLst>
                                      </p:cBhvr>
                                      <p:tavLst>
                                        <p:tav tm="0">
                                          <p:val>
                                            <p:fltVal val="0"/>
                                          </p:val>
                                        </p:tav>
                                        <p:tav tm="100000">
                                          <p:val>
                                            <p:strVal val="#ppt_h"/>
                                          </p:val>
                                        </p:tav>
                                      </p:tavLst>
                                    </p:anim>
                                    <p:anim calcmode="lin" valueType="num">
                                      <p:cBhvr>
                                        <p:cTn id="30" dur="2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bg/>
                                          </p:spTgt>
                                        </p:tgtEl>
                                        <p:attrNameLst>
                                          <p:attrName>style.visibility</p:attrName>
                                        </p:attrNameLst>
                                      </p:cBhvr>
                                      <p:to>
                                        <p:strVal val="visible"/>
                                      </p:to>
                                    </p:set>
                                    <p:animEffect transition="in" filter="wipe(down)">
                                      <p:cBhvr>
                                        <p:cTn id="36" dur="500"/>
                                        <p:tgtEl>
                                          <p:spTgt spid="21">
                                            <p:bg/>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wipe(down)">
                                      <p:cBhvr>
                                        <p:cTn id="41" dur="500"/>
                                        <p:tgtEl>
                                          <p:spTgt spid="2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1" end="1"/>
                                            </p:txEl>
                                          </p:spTgt>
                                        </p:tgtEl>
                                        <p:attrNameLst>
                                          <p:attrName>style.visibility</p:attrName>
                                        </p:attrNameLst>
                                      </p:cBhvr>
                                      <p:to>
                                        <p:strVal val="visible"/>
                                      </p:to>
                                    </p:set>
                                    <p:animEffect transition="in" filter="wipe(down)">
                                      <p:cBhvr>
                                        <p:cTn id="46" dur="500"/>
                                        <p:tgtEl>
                                          <p:spTgt spid="2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animEffect transition="in" filter="wipe(down)">
                                      <p:cBhvr>
                                        <p:cTn id="51"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xmlns="" id="{479CBF4F-6215-499F-B279-9FD1DC6B6E61}"/>
              </a:ext>
            </a:extLst>
          </p:cNvPr>
          <p:cNvSpPr>
            <a:spLocks noGrp="1" noChangeArrowheads="1"/>
          </p:cNvSpPr>
          <p:nvPr>
            <p:ph type="title"/>
          </p:nvPr>
        </p:nvSpPr>
        <p:spPr/>
        <p:txBody>
          <a:bodyPr/>
          <a:lstStyle/>
          <a:p>
            <a:pPr eaLnBrk="1" hangingPunct="1"/>
            <a:endParaRPr lang="en-US" altLang="en-US"/>
          </a:p>
        </p:txBody>
      </p:sp>
      <p:sp>
        <p:nvSpPr>
          <p:cNvPr id="33795" name="Content Placeholder 2">
            <a:extLst>
              <a:ext uri="{FF2B5EF4-FFF2-40B4-BE49-F238E27FC236}">
                <a16:creationId xmlns:a16="http://schemas.microsoft.com/office/drawing/2014/main" xmlns="" id="{70755382-A803-4710-B3FA-1BDAB2430864}"/>
              </a:ext>
            </a:extLst>
          </p:cNvPr>
          <p:cNvSpPr>
            <a:spLocks noGrp="1" noChangeArrowheads="1"/>
          </p:cNvSpPr>
          <p:nvPr>
            <p:ph idx="4294967295"/>
          </p:nvPr>
        </p:nvSpPr>
        <p:spPr>
          <a:xfrm>
            <a:off x="628650" y="2226469"/>
            <a:ext cx="7886700" cy="3263504"/>
          </a:xfrm>
          <a:prstGeom prst="rect">
            <a:avLst/>
          </a:prstGeom>
        </p:spPr>
        <p:txBody>
          <a:bodyPr/>
          <a:lstStyle/>
          <a:p>
            <a:pPr eaLnBrk="1" hangingPunct="1"/>
            <a:endParaRPr lang="en-US" altLang="en-US"/>
          </a:p>
        </p:txBody>
      </p:sp>
      <p:pic>
        <p:nvPicPr>
          <p:cNvPr id="33796" name="Picture 3">
            <a:extLst>
              <a:ext uri="{FF2B5EF4-FFF2-40B4-BE49-F238E27FC236}">
                <a16:creationId xmlns:a16="http://schemas.microsoft.com/office/drawing/2014/main" xmlns="" id="{5AEDECA0-2DFD-496F-8659-E4DF02DCA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846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972">
        <p15:prstTrans prst="peelOff"/>
      </p:transition>
    </mc:Choice>
    <mc:Fallback xmlns="">
      <p:transition spd="slow" advTm="897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79356"/>
            <a:ext cx="7938656" cy="461665"/>
          </a:xfrm>
          <a:prstGeom prst="rect">
            <a:avLst/>
          </a:prstGeom>
          <a:solidFill>
            <a:schemeClr val="bg1"/>
          </a:solidFill>
          <a:ln>
            <a:solidFill>
              <a:schemeClr val="accent1"/>
            </a:solidFill>
          </a:ln>
        </p:spPr>
        <p:txBody>
          <a:bodyPr wrap="square" rtlCol="0">
            <a:spAutoFit/>
          </a:bodyPr>
          <a:lstStyle/>
          <a:p>
            <a:pPr algn="ctr"/>
            <a:r>
              <a:rPr lang="en-US" sz="2400" b="1">
                <a:solidFill>
                  <a:srgbClr val="FF0000"/>
                </a:solidFill>
                <a:latin typeface="Times New Roman" pitchFamily="18" charset="0"/>
                <a:cs typeface="Times New Roman" pitchFamily="18" charset="0"/>
              </a:rPr>
              <a:t>TRÒ </a:t>
            </a:r>
            <a:r>
              <a:rPr lang="en-US" sz="2400" b="1" smtClean="0">
                <a:solidFill>
                  <a:srgbClr val="FF0000"/>
                </a:solidFill>
                <a:latin typeface="Times New Roman" pitchFamily="18" charset="0"/>
                <a:cs typeface="Times New Roman" pitchFamily="18" charset="0"/>
              </a:rPr>
              <a:t>CHƠI</a:t>
            </a:r>
            <a:r>
              <a:rPr lang="vi-VN" sz="2400" b="1" smtClean="0">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a:t>
            </a:r>
            <a:r>
              <a:rPr lang="vi-VN" sz="2400" b="1" smtClean="0">
                <a:solidFill>
                  <a:srgbClr val="FF0000"/>
                </a:solidFill>
                <a:latin typeface="Times New Roman" pitchFamily="18" charset="0"/>
                <a:cs typeface="Times New Roman" pitchFamily="18" charset="0"/>
              </a:rPr>
              <a:t> LẬT MẢNH GHÉP</a:t>
            </a:r>
            <a:endParaRPr lang="en-US" sz="2400" b="1">
              <a:solidFill>
                <a:srgbClr val="FF0000"/>
              </a:solidFill>
              <a:latin typeface="Times New Roman" pitchFamily="18" charset="0"/>
              <a:cs typeface="Times New Roman" pitchFamily="18" charset="0"/>
            </a:endParaRP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a:solidFill>
                  <a:schemeClr val="tx1"/>
                </a:solidFill>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3900">
                <a:latin typeface="Times New Roman" pitchFamily="18" charset="0"/>
                <a:cs typeface="Times New Roman" pitchFamily="18" charset="0"/>
              </a:rPr>
              <a:t>2</a:t>
            </a:r>
          </a:p>
        </p:txBody>
      </p:sp>
      <p:sp>
        <p:nvSpPr>
          <p:cNvPr id="2" name="Rectangle 1"/>
          <p:cNvSpPr/>
          <p:nvPr/>
        </p:nvSpPr>
        <p:spPr>
          <a:xfrm>
            <a:off x="3200400" y="1287612"/>
            <a:ext cx="5562600" cy="48179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endParaRPr lang="en-US">
              <a:latin typeface="Times New Roman" pitchFamily="18" charset="0"/>
              <a:cs typeface="Times New Roman" pitchFamily="18" charset="0"/>
            </a:endParaRPr>
          </a:p>
        </p:txBody>
      </p:sp>
      <p:sp>
        <p:nvSpPr>
          <p:cNvPr id="3" name="TextBox 2"/>
          <p:cNvSpPr txBox="1"/>
          <p:nvPr/>
        </p:nvSpPr>
        <p:spPr>
          <a:xfrm>
            <a:off x="3352800" y="1919130"/>
            <a:ext cx="5410200" cy="1200329"/>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2400" b="1" smtClean="0">
                <a:solidFill>
                  <a:schemeClr val="tx1"/>
                </a:solidFill>
                <a:latin typeface="Times New Roman" pitchFamily="18" charset="0"/>
                <a:cs typeface="Times New Roman" pitchFamily="18" charset="0"/>
              </a:rPr>
              <a:t>Câu 2: Kim loại tác dụng với nhiều phi kim</a:t>
            </a:r>
            <a:r>
              <a:rPr lang="en-US" sz="2400" b="1" smtClean="0">
                <a:solidFill>
                  <a:schemeClr val="tx1"/>
                </a:solidFill>
                <a:latin typeface="Times New Roman" pitchFamily="18" charset="0"/>
                <a:cs typeface="Times New Roman" pitchFamily="18" charset="0"/>
              </a:rPr>
              <a:t>(O</a:t>
            </a:r>
            <a:r>
              <a:rPr lang="en-US" sz="1200" b="1" smtClean="0">
                <a:solidFill>
                  <a:schemeClr val="tx1"/>
                </a:solidFill>
                <a:latin typeface="Times New Roman" pitchFamily="18" charset="0"/>
                <a:cs typeface="Times New Roman" pitchFamily="18" charset="0"/>
              </a:rPr>
              <a:t>2</a:t>
            </a:r>
            <a:r>
              <a:rPr lang="en-US" sz="2400" b="1" smtClean="0">
                <a:solidFill>
                  <a:schemeClr val="tx1"/>
                </a:solidFill>
                <a:latin typeface="Times New Roman" pitchFamily="18" charset="0"/>
                <a:cs typeface="Times New Roman" pitchFamily="18" charset="0"/>
              </a:rPr>
              <a:t>, Cl</a:t>
            </a:r>
            <a:r>
              <a:rPr lang="en-US" sz="1400" b="1" smtClean="0">
                <a:solidFill>
                  <a:schemeClr val="tx1"/>
                </a:solidFill>
                <a:latin typeface="Times New Roman" pitchFamily="18" charset="0"/>
                <a:cs typeface="Times New Roman" pitchFamily="18" charset="0"/>
              </a:rPr>
              <a:t>2</a:t>
            </a:r>
            <a:r>
              <a:rPr lang="en-US" sz="2400" b="1" smtClean="0">
                <a:solidFill>
                  <a:schemeClr val="tx1"/>
                </a:solidFill>
                <a:latin typeface="Times New Roman" pitchFamily="18" charset="0"/>
                <a:cs typeface="Times New Roman" pitchFamily="18" charset="0"/>
              </a:rPr>
              <a:t>, S…)</a:t>
            </a:r>
            <a:r>
              <a:rPr lang="vi-VN" sz="2400" b="1" smtClean="0">
                <a:solidFill>
                  <a:schemeClr val="tx1"/>
                </a:solidFill>
                <a:latin typeface="Times New Roman" pitchFamily="18" charset="0"/>
                <a:cs typeface="Times New Roman" pitchFamily="18" charset="0"/>
              </a:rPr>
              <a:t> tạo thành </a:t>
            </a:r>
            <a:endParaRPr lang="en-US" sz="2400" b="1" smtClean="0">
              <a:solidFill>
                <a:schemeClr val="tx1"/>
              </a:solidFill>
              <a:latin typeface="Times New Roman" pitchFamily="18" charset="0"/>
              <a:cs typeface="Times New Roman" pitchFamily="18" charset="0"/>
            </a:endParaRPr>
          </a:p>
          <a:p>
            <a:pPr algn="just"/>
            <a:r>
              <a:rPr lang="vi-VN" sz="2400" b="1" smtClean="0">
                <a:solidFill>
                  <a:srgbClr val="FF0000"/>
                </a:solidFill>
                <a:latin typeface="Times New Roman" pitchFamily="18" charset="0"/>
                <a:cs typeface="Times New Roman" pitchFamily="18" charset="0"/>
              </a:rPr>
              <a:t>.......</a:t>
            </a:r>
            <a:r>
              <a:rPr lang="vi-VN" sz="2400" b="1" smtClean="0">
                <a:solidFill>
                  <a:schemeClr val="tx1"/>
                </a:solidFill>
                <a:latin typeface="Times New Roman" pitchFamily="18" charset="0"/>
                <a:cs typeface="Times New Roman" pitchFamily="18" charset="0"/>
              </a:rPr>
              <a:t> hoặc </a:t>
            </a:r>
            <a:r>
              <a:rPr lang="vi-VN" sz="2400" b="1" smtClean="0">
                <a:solidFill>
                  <a:srgbClr val="FF0000"/>
                </a:solidFill>
                <a:latin typeface="Times New Roman" pitchFamily="18" charset="0"/>
                <a:cs typeface="Times New Roman" pitchFamily="18" charset="0"/>
              </a:rPr>
              <a:t>.........</a:t>
            </a:r>
            <a:r>
              <a:rPr lang="vi-VN" sz="2400" b="1" smtClean="0">
                <a:solidFill>
                  <a:schemeClr val="tx1"/>
                </a:solidFill>
                <a:latin typeface="Times New Roman" pitchFamily="18" charset="0"/>
                <a:cs typeface="Times New Roman" pitchFamily="18" charset="0"/>
              </a:rPr>
              <a:t>?</a:t>
            </a:r>
            <a:endParaRPr lang="en-US" sz="2400" b="1">
              <a:solidFill>
                <a:schemeClr val="tx1"/>
              </a:solidFill>
              <a:latin typeface="Times New Roman" pitchFamily="18" charset="0"/>
              <a:cs typeface="Times New Roman" pitchFamily="18" charset="0"/>
            </a:endParaRPr>
          </a:p>
        </p:txBody>
      </p:sp>
      <p:sp>
        <p:nvSpPr>
          <p:cNvPr id="5" name="TextBox 4"/>
          <p:cNvSpPr txBox="1"/>
          <p:nvPr/>
        </p:nvSpPr>
        <p:spPr>
          <a:xfrm>
            <a:off x="3581400" y="3696598"/>
            <a:ext cx="4953000" cy="523220"/>
          </a:xfrm>
          <a:prstGeom prst="rect">
            <a:avLst/>
          </a:prstGeom>
          <a:solidFill>
            <a:schemeClr val="bg1">
              <a:lumMod val="95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200" smtClean="0">
                <a:latin typeface="Times New Roman" pitchFamily="18" charset="0"/>
                <a:cs typeface="Times New Roman" pitchFamily="18" charset="0"/>
              </a:rPr>
              <a:t>  </a:t>
            </a:r>
            <a:r>
              <a:rPr lang="vi-VN" sz="2800" b="1" smtClean="0">
                <a:solidFill>
                  <a:srgbClr val="FF0000"/>
                </a:solidFill>
                <a:latin typeface="Times New Roman" pitchFamily="18" charset="0"/>
                <a:cs typeface="Times New Roman" pitchFamily="18" charset="0"/>
              </a:rPr>
              <a:t>Muối hoặc Oxide</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4" y="226367"/>
            <a:ext cx="7710056" cy="461665"/>
          </a:xfrm>
          <a:prstGeom prst="rect">
            <a:avLst/>
          </a:prstGeom>
          <a:solidFill>
            <a:schemeClr val="bg1"/>
          </a:solidFill>
          <a:ln>
            <a:solidFill>
              <a:schemeClr val="accent1"/>
            </a:solidFill>
          </a:ln>
        </p:spPr>
        <p:txBody>
          <a:bodyPr wrap="square" rtlCol="0">
            <a:spAutoFit/>
          </a:bodyPr>
          <a:lstStyle/>
          <a:p>
            <a:pPr algn="ctr"/>
            <a:r>
              <a:rPr lang="en-US" sz="2400" b="1">
                <a:solidFill>
                  <a:srgbClr val="FF0000"/>
                </a:solidFill>
                <a:latin typeface="Times New Roman" pitchFamily="18" charset="0"/>
                <a:cs typeface="Times New Roman" pitchFamily="18" charset="0"/>
              </a:rPr>
              <a:t>TRÒ </a:t>
            </a:r>
            <a:r>
              <a:rPr lang="vi-VN" sz="2400" b="1" smtClean="0">
                <a:solidFill>
                  <a:srgbClr val="FF0000"/>
                </a:solidFill>
                <a:latin typeface="Times New Roman" pitchFamily="18" charset="0"/>
                <a:cs typeface="Times New Roman" pitchFamily="18" charset="0"/>
              </a:rPr>
              <a:t>CHƠI: LẬT MẢNH GHÉP</a:t>
            </a:r>
            <a:endParaRPr lang="en-US" sz="2400" b="1">
              <a:solidFill>
                <a:srgbClr val="FF0000"/>
              </a:solidFill>
              <a:latin typeface="Times New Roman" pitchFamily="18" charset="0"/>
              <a:cs typeface="Times New Roman" pitchFamily="18" charset="0"/>
            </a:endParaRP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a:solidFill>
                  <a:schemeClr val="tx1"/>
                </a:solidFill>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3900">
                <a:latin typeface="Times New Roman" pitchFamily="18" charset="0"/>
                <a:cs typeface="Times New Roman" pitchFamily="18" charset="0"/>
              </a:rPr>
              <a:t>3</a:t>
            </a:r>
          </a:p>
        </p:txBody>
      </p:sp>
      <p:sp>
        <p:nvSpPr>
          <p:cNvPr id="2" name="Rectangle 1"/>
          <p:cNvSpPr/>
          <p:nvPr/>
        </p:nvSpPr>
        <p:spPr>
          <a:xfrm>
            <a:off x="3162300" y="1287612"/>
            <a:ext cx="5562600" cy="48179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smtClean="0">
                <a:latin typeface="Times New Roman" pitchFamily="18" charset="0"/>
                <a:cs typeface="Times New Roman" pitchFamily="18" charset="0"/>
              </a:rPr>
              <a:t> </a:t>
            </a:r>
            <a:endParaRPr lang="en-US">
              <a:latin typeface="Times New Roman" pitchFamily="18" charset="0"/>
              <a:cs typeface="Times New Roman" pitchFamily="18" charset="0"/>
            </a:endParaRPr>
          </a:p>
        </p:txBody>
      </p:sp>
      <p:sp>
        <p:nvSpPr>
          <p:cNvPr id="8" name="TextBox 7"/>
          <p:cNvSpPr txBox="1"/>
          <p:nvPr/>
        </p:nvSpPr>
        <p:spPr>
          <a:xfrm>
            <a:off x="3352800" y="1905000"/>
            <a:ext cx="5181600" cy="1569660"/>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2400" b="1" smtClean="0">
                <a:solidFill>
                  <a:schemeClr val="tx1"/>
                </a:solidFill>
                <a:latin typeface="Times New Roman" pitchFamily="18" charset="0"/>
                <a:cs typeface="Times New Roman" pitchFamily="18" charset="0"/>
              </a:rPr>
              <a:t>Câu 3:</a:t>
            </a:r>
            <a:r>
              <a:rPr lang="vi-VN" sz="2400">
                <a:latin typeface="Times New Roman" panose="02020603050405020304" pitchFamily="18" charset="0"/>
                <a:ea typeface="Tahoma" panose="020B0604030504040204" pitchFamily="34" charset="0"/>
                <a:cs typeface="Times New Roman" panose="02020603050405020304" pitchFamily="18" charset="0"/>
              </a:rPr>
              <a:t> </a:t>
            </a:r>
            <a:r>
              <a:rPr lang="vi-VN" sz="2400" b="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Một số </a:t>
            </a:r>
            <a:r>
              <a:rPr lang="en-US" sz="2400" b="1">
                <a:solidFill>
                  <a:schemeClr val="tx1"/>
                </a:solidFill>
                <a:latin typeface="Times New Roman" panose="02020603050405020304" pitchFamily="18" charset="0"/>
                <a:cs typeface="Times New Roman" panose="02020603050405020304" pitchFamily="18" charset="0"/>
              </a:rPr>
              <a:t>Kim loại tác dụng với </a:t>
            </a:r>
            <a:r>
              <a:rPr lang="en-US" sz="2400" b="1" smtClean="0">
                <a:solidFill>
                  <a:schemeClr val="tx1"/>
                </a:solidFill>
                <a:latin typeface="Times New Roman" panose="02020603050405020304" pitchFamily="18" charset="0"/>
                <a:cs typeface="Times New Roman" panose="02020603050405020304" pitchFamily="18" charset="0"/>
              </a:rPr>
              <a:t>dung </a:t>
            </a:r>
            <a:r>
              <a:rPr lang="en-US" sz="2400" b="1">
                <a:solidFill>
                  <a:schemeClr val="tx1"/>
                </a:solidFill>
                <a:latin typeface="Times New Roman" panose="02020603050405020304" pitchFamily="18" charset="0"/>
                <a:cs typeface="Times New Roman" panose="02020603050405020304" pitchFamily="18" charset="0"/>
              </a:rPr>
              <a:t>dịch </a:t>
            </a:r>
            <a:r>
              <a:rPr lang="vi-VN" sz="2400" b="1">
                <a:solidFill>
                  <a:schemeClr val="tx1"/>
                </a:solidFill>
                <a:latin typeface="Times New Roman" panose="02020603050405020304" pitchFamily="18" charset="0"/>
                <a:cs typeface="Times New Roman" panose="02020603050405020304" pitchFamily="18" charset="0"/>
              </a:rPr>
              <a:t>acid</a:t>
            </a:r>
            <a:r>
              <a:rPr lang="en-US" sz="2400" b="1">
                <a:solidFill>
                  <a:schemeClr val="tx1"/>
                </a:solidFill>
                <a:latin typeface="Times New Roman" panose="02020603050405020304" pitchFamily="18" charset="0"/>
                <a:cs typeface="Times New Roman" panose="02020603050405020304" pitchFamily="18" charset="0"/>
              </a:rPr>
              <a:t> như </a:t>
            </a:r>
            <a:r>
              <a:rPr lang="vi-VN" sz="2400" b="1" smtClean="0">
                <a:solidFill>
                  <a:schemeClr val="tx1"/>
                </a:solidFill>
                <a:latin typeface="Times New Roman" panose="02020603050405020304" pitchFamily="18" charset="0"/>
                <a:cs typeface="Times New Roman" panose="02020603050405020304" pitchFamily="18" charset="0"/>
              </a:rPr>
              <a:t>(</a:t>
            </a:r>
            <a:r>
              <a:rPr lang="en-US" sz="2400" b="1" smtClean="0">
                <a:solidFill>
                  <a:schemeClr val="tx1"/>
                </a:solidFill>
                <a:latin typeface="Times New Roman" panose="02020603050405020304" pitchFamily="18" charset="0"/>
                <a:cs typeface="Times New Roman" panose="02020603050405020304" pitchFamily="18" charset="0"/>
              </a:rPr>
              <a:t>HCl</a:t>
            </a:r>
            <a:r>
              <a:rPr lang="en-US" sz="2400" b="1">
                <a:solidFill>
                  <a:schemeClr val="tx1"/>
                </a:solidFill>
                <a:latin typeface="Times New Roman" panose="02020603050405020304" pitchFamily="18" charset="0"/>
                <a:cs typeface="Times New Roman" panose="02020603050405020304" pitchFamily="18" charset="0"/>
              </a:rPr>
              <a:t>, H</a:t>
            </a:r>
            <a:r>
              <a:rPr lang="en-US" sz="2400" b="1" baseline="-25000">
                <a:solidFill>
                  <a:schemeClr val="tx1"/>
                </a:solidFill>
                <a:latin typeface="Times New Roman" panose="02020603050405020304" pitchFamily="18" charset="0"/>
                <a:cs typeface="Times New Roman" panose="02020603050405020304" pitchFamily="18" charset="0"/>
              </a:rPr>
              <a:t>2</a:t>
            </a:r>
            <a:r>
              <a:rPr lang="en-US" sz="2400" b="1">
                <a:solidFill>
                  <a:schemeClr val="tx1"/>
                </a:solidFill>
                <a:latin typeface="Times New Roman" panose="02020603050405020304" pitchFamily="18" charset="0"/>
                <a:cs typeface="Times New Roman" panose="02020603050405020304" pitchFamily="18" charset="0"/>
              </a:rPr>
              <a:t>SO</a:t>
            </a:r>
            <a:r>
              <a:rPr lang="en-US" sz="2400" b="1" baseline="-25000">
                <a:solidFill>
                  <a:schemeClr val="tx1"/>
                </a:solidFill>
                <a:latin typeface="Times New Roman" panose="02020603050405020304" pitchFamily="18" charset="0"/>
                <a:cs typeface="Times New Roman" panose="02020603050405020304" pitchFamily="18" charset="0"/>
              </a:rPr>
              <a:t>4</a:t>
            </a:r>
            <a:r>
              <a:rPr lang="en-US" sz="2400" b="1">
                <a:solidFill>
                  <a:schemeClr val="tx1"/>
                </a:solidFill>
                <a:latin typeface="Times New Roman" panose="02020603050405020304" pitchFamily="18" charset="0"/>
                <a:cs typeface="Times New Roman" panose="02020603050405020304" pitchFamily="18" charset="0"/>
              </a:rPr>
              <a:t> </a:t>
            </a:r>
            <a:r>
              <a:rPr lang="vi-VN" sz="2400" b="1" smtClean="0">
                <a:solidFill>
                  <a:schemeClr val="tx1"/>
                </a:solidFill>
                <a:latin typeface="Times New Roman" panose="02020603050405020304" pitchFamily="18" charset="0"/>
                <a:cs typeface="Times New Roman" panose="02020603050405020304" pitchFamily="18" charset="0"/>
              </a:rPr>
              <a:t>loãng.....) tạo ra muối và </a:t>
            </a:r>
            <a:r>
              <a:rPr lang="en-US" sz="2400" b="1" smtClean="0">
                <a:solidFill>
                  <a:srgbClr val="FF0000"/>
                </a:solidFill>
                <a:latin typeface="Times New Roman" panose="02020603050405020304" pitchFamily="18" charset="0"/>
                <a:cs typeface="Times New Roman" panose="02020603050405020304" pitchFamily="18" charset="0"/>
              </a:rPr>
              <a:t>giải </a:t>
            </a:r>
            <a:r>
              <a:rPr lang="en-US" sz="2400" b="1">
                <a:solidFill>
                  <a:srgbClr val="FF0000"/>
                </a:solidFill>
                <a:latin typeface="Times New Roman" panose="02020603050405020304" pitchFamily="18" charset="0"/>
                <a:cs typeface="Times New Roman" panose="02020603050405020304" pitchFamily="18" charset="0"/>
              </a:rPr>
              <a:t>phóng khí gì?</a:t>
            </a:r>
            <a:r>
              <a:rPr lang="vi-VN" sz="2400" b="1" smtClean="0">
                <a:solidFill>
                  <a:srgbClr val="FF0000"/>
                </a:solidFill>
                <a:latin typeface="Times New Roman" pitchFamily="18" charset="0"/>
                <a:cs typeface="Times New Roman" pitchFamily="18" charset="0"/>
              </a:rPr>
              <a:t> </a:t>
            </a:r>
            <a:endParaRPr lang="en-US" sz="2400" b="1">
              <a:solidFill>
                <a:srgbClr val="FF0000"/>
              </a:solidFill>
              <a:latin typeface="Times New Roman" pitchFamily="18" charset="0"/>
              <a:cs typeface="Times New Roman" pitchFamily="18" charset="0"/>
            </a:endParaRPr>
          </a:p>
        </p:txBody>
      </p:sp>
      <p:sp>
        <p:nvSpPr>
          <p:cNvPr id="9" name="TextBox 8"/>
          <p:cNvSpPr txBox="1"/>
          <p:nvPr/>
        </p:nvSpPr>
        <p:spPr>
          <a:xfrm>
            <a:off x="3467100" y="4267200"/>
            <a:ext cx="4953000" cy="430887"/>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200" b="1" smtClean="0">
                <a:solidFill>
                  <a:srgbClr val="FF0000"/>
                </a:solidFill>
                <a:latin typeface="Times New Roman" pitchFamily="18" charset="0"/>
                <a:cs typeface="Times New Roman" pitchFamily="18" charset="0"/>
              </a:rPr>
              <a:t> </a:t>
            </a:r>
            <a:r>
              <a:rPr lang="vi-VN" sz="2200" b="1" smtClean="0">
                <a:solidFill>
                  <a:srgbClr val="FF0000"/>
                </a:solidFill>
                <a:latin typeface="Times New Roman" pitchFamily="18" charset="0"/>
                <a:cs typeface="Times New Roman" pitchFamily="18" charset="0"/>
              </a:rPr>
              <a:t>KHÍ HYDROGEN</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77971"/>
            <a:ext cx="7033517" cy="461665"/>
          </a:xfrm>
          <a:prstGeom prst="rect">
            <a:avLst/>
          </a:prstGeom>
          <a:solidFill>
            <a:schemeClr val="bg1"/>
          </a:solidFill>
          <a:ln>
            <a:solidFill>
              <a:schemeClr val="accent1"/>
            </a:solidFill>
          </a:ln>
        </p:spPr>
        <p:txBody>
          <a:bodyPr wrap="square" rtlCol="0">
            <a:spAutoFit/>
          </a:bodyPr>
          <a:lstStyle/>
          <a:p>
            <a:pPr algn="ctr"/>
            <a:r>
              <a:rPr lang="en-US" sz="2400" b="1">
                <a:solidFill>
                  <a:srgbClr val="FF0000"/>
                </a:solidFill>
                <a:latin typeface="Times New Roman" pitchFamily="18" charset="0"/>
                <a:cs typeface="Times New Roman" pitchFamily="18" charset="0"/>
              </a:rPr>
              <a:t>TRÒ </a:t>
            </a:r>
            <a:r>
              <a:rPr lang="en-US" sz="2400" b="1" smtClean="0">
                <a:solidFill>
                  <a:srgbClr val="FF0000"/>
                </a:solidFill>
                <a:latin typeface="Times New Roman" pitchFamily="18" charset="0"/>
                <a:cs typeface="Times New Roman" pitchFamily="18" charset="0"/>
              </a:rPr>
              <a:t>CHƠI</a:t>
            </a:r>
            <a:r>
              <a:rPr lang="vi-VN" sz="2400" b="1" smtClean="0">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a:t>
            </a:r>
            <a:r>
              <a:rPr lang="vi-VN" sz="2400" b="1" smtClean="0">
                <a:solidFill>
                  <a:srgbClr val="FF0000"/>
                </a:solidFill>
                <a:latin typeface="Times New Roman" pitchFamily="18" charset="0"/>
                <a:cs typeface="Times New Roman" pitchFamily="18" charset="0"/>
              </a:rPr>
              <a:t> LẬT MẢNH GHÉP</a:t>
            </a:r>
            <a:endParaRPr lang="en-US" sz="2400" b="1">
              <a:solidFill>
                <a:srgbClr val="FF0000"/>
              </a:solidFill>
              <a:latin typeface="Times New Roman" pitchFamily="18" charset="0"/>
              <a:cs typeface="Times New Roman" pitchFamily="18" charset="0"/>
            </a:endParaRPr>
          </a:p>
        </p:txBody>
      </p:sp>
      <p:sp>
        <p:nvSpPr>
          <p:cNvPr id="15" name="Rounded Rectangle 14">
            <a:hlinkClick r:id="rId2" action="ppaction://hlinksldjump"/>
          </p:cNvPr>
          <p:cNvSpPr/>
          <p:nvPr/>
        </p:nvSpPr>
        <p:spPr>
          <a:xfrm>
            <a:off x="290944" y="5688616"/>
            <a:ext cx="2604656" cy="41696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a:solidFill>
                  <a:schemeClr val="tx1"/>
                </a:solidFill>
                <a:latin typeface="Times New Roman" pitchFamily="18" charset="0"/>
                <a:cs typeface="Times New Roman" pitchFamily="18" charset="0"/>
              </a:rPr>
              <a:t>QUAY LẠI</a:t>
            </a:r>
          </a:p>
        </p:txBody>
      </p:sp>
      <p:sp>
        <p:nvSpPr>
          <p:cNvPr id="6" name="Rectangle 5"/>
          <p:cNvSpPr/>
          <p:nvPr/>
        </p:nvSpPr>
        <p:spPr>
          <a:xfrm>
            <a:off x="290944" y="1287612"/>
            <a:ext cx="2604656" cy="4274988"/>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3900">
                <a:latin typeface="Times New Roman" pitchFamily="18" charset="0"/>
                <a:cs typeface="Times New Roman" pitchFamily="18" charset="0"/>
              </a:rPr>
              <a:t>4</a:t>
            </a:r>
          </a:p>
        </p:txBody>
      </p:sp>
      <p:sp>
        <p:nvSpPr>
          <p:cNvPr id="2" name="Rectangle 1"/>
          <p:cNvSpPr/>
          <p:nvPr/>
        </p:nvSpPr>
        <p:spPr>
          <a:xfrm>
            <a:off x="3238500" y="1322319"/>
            <a:ext cx="5562600" cy="4817973"/>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endParaRPr lang="en-US"/>
          </a:p>
        </p:txBody>
      </p:sp>
      <p:sp>
        <p:nvSpPr>
          <p:cNvPr id="3" name="TextBox 2"/>
          <p:cNvSpPr txBox="1"/>
          <p:nvPr/>
        </p:nvSpPr>
        <p:spPr>
          <a:xfrm>
            <a:off x="3352800" y="1715370"/>
            <a:ext cx="5334000" cy="2015936"/>
          </a:xfrm>
          <a:prstGeom prst="rect">
            <a:avLst/>
          </a:prstGeom>
          <a:solidFill>
            <a:schemeClr val="accent5">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vi-VN" sz="2500" b="1" smtClean="0">
                <a:solidFill>
                  <a:schemeClr val="tx1"/>
                </a:solidFill>
                <a:latin typeface="Times New Roman" pitchFamily="18" charset="0"/>
                <a:cs typeface="Times New Roman" pitchFamily="18" charset="0"/>
              </a:rPr>
              <a:t>Câu 4: Kim loại hoạt động hóa học mạnh hơn (Trừ K, Na, Ba, Ca.....) có thể đẩy kim loại hoạt động hóa học yếu hơn ra khỏi dung dịch muối tạo thành</a:t>
            </a:r>
            <a:r>
              <a:rPr lang="vi-VN" sz="2500" b="1" smtClean="0">
                <a:solidFill>
                  <a:srgbClr val="FF0000"/>
                </a:solidFill>
                <a:latin typeface="Times New Roman" pitchFamily="18" charset="0"/>
                <a:cs typeface="Times New Roman" pitchFamily="18" charset="0"/>
              </a:rPr>
              <a:t> ......... </a:t>
            </a:r>
            <a:r>
              <a:rPr lang="vi-VN" sz="2500" b="1" smtClean="0">
                <a:solidFill>
                  <a:schemeClr val="tx1"/>
                </a:solidFill>
                <a:latin typeface="Times New Roman" pitchFamily="18" charset="0"/>
                <a:cs typeface="Times New Roman" pitchFamily="18" charset="0"/>
              </a:rPr>
              <a:t>Và </a:t>
            </a:r>
            <a:r>
              <a:rPr lang="vi-VN" sz="2500" b="1" smtClean="0">
                <a:solidFill>
                  <a:srgbClr val="FF0000"/>
                </a:solidFill>
                <a:latin typeface="Times New Roman" pitchFamily="18" charset="0"/>
                <a:cs typeface="Times New Roman" pitchFamily="18" charset="0"/>
              </a:rPr>
              <a:t>.........</a:t>
            </a:r>
            <a:r>
              <a:rPr lang="vi-VN" sz="2500" b="1" smtClean="0">
                <a:solidFill>
                  <a:schemeClr val="tx1"/>
                </a:solidFill>
                <a:latin typeface="Times New Roman" pitchFamily="18" charset="0"/>
                <a:cs typeface="Times New Roman" pitchFamily="18" charset="0"/>
              </a:rPr>
              <a:t>?</a:t>
            </a:r>
            <a:r>
              <a:rPr lang="vi-VN" sz="2500" b="1" smtClean="0">
                <a:latin typeface="Times New Roman" pitchFamily="18" charset="0"/>
                <a:cs typeface="Times New Roman" pitchFamily="18" charset="0"/>
              </a:rPr>
              <a:t> </a:t>
            </a:r>
            <a:endParaRPr lang="en-US" sz="2500" b="1">
              <a:latin typeface="Times New Roman" pitchFamily="18" charset="0"/>
              <a:cs typeface="Times New Roman" pitchFamily="18" charset="0"/>
            </a:endParaRPr>
          </a:p>
        </p:txBody>
      </p:sp>
      <p:sp>
        <p:nvSpPr>
          <p:cNvPr id="5" name="TextBox 4"/>
          <p:cNvSpPr txBox="1"/>
          <p:nvPr/>
        </p:nvSpPr>
        <p:spPr>
          <a:xfrm>
            <a:off x="3467100" y="4365593"/>
            <a:ext cx="5105400" cy="477054"/>
          </a:xfrm>
          <a:prstGeom prst="rect">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vi-VN" sz="2500" b="1" smtClean="0">
                <a:solidFill>
                  <a:srgbClr val="FF0000"/>
                </a:solidFill>
                <a:latin typeface="Times New Roman" pitchFamily="18" charset="0"/>
                <a:cs typeface="Times New Roman" pitchFamily="18" charset="0"/>
              </a:rPr>
              <a:t>Muối mới và kim loại mới</a:t>
            </a:r>
            <a:endParaRPr lang="en-US" sz="25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1906273" y="501431"/>
            <a:ext cx="58208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600" b="1" err="1">
                <a:solidFill>
                  <a:srgbClr val="FF3300"/>
                </a:solidFill>
                <a:latin typeface="Times New Roman" panose="02020603050405020304" pitchFamily="18" charset="0"/>
                <a:cs typeface="Times New Roman" panose="02020603050405020304" pitchFamily="18" charset="0"/>
              </a:rPr>
              <a:t>Tuần</a:t>
            </a:r>
            <a:r>
              <a:rPr lang="en-US" sz="3600" b="1">
                <a:solidFill>
                  <a:srgbClr val="FF3300"/>
                </a:solidFill>
                <a:latin typeface="Times New Roman" panose="02020603050405020304" pitchFamily="18" charset="0"/>
                <a:cs typeface="Times New Roman" panose="02020603050405020304" pitchFamily="18" charset="0"/>
              </a:rPr>
              <a:t> </a:t>
            </a:r>
            <a:r>
              <a:rPr lang="vi-VN" sz="3600" b="1">
                <a:solidFill>
                  <a:srgbClr val="FF3300"/>
                </a:solidFill>
                <a:latin typeface="Times New Roman" panose="02020603050405020304" pitchFamily="18" charset="0"/>
                <a:cs typeface="Times New Roman" panose="02020603050405020304" pitchFamily="18" charset="0"/>
              </a:rPr>
              <a:t>12</a:t>
            </a:r>
            <a:r>
              <a:rPr lang="en-US" sz="3600" b="1">
                <a:solidFill>
                  <a:srgbClr val="FF3300"/>
                </a:solidFill>
                <a:latin typeface="Times New Roman" panose="02020603050405020304" pitchFamily="18" charset="0"/>
                <a:cs typeface="Times New Roman" panose="02020603050405020304" pitchFamily="18" charset="0"/>
              </a:rPr>
              <a:t> </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err="1">
                <a:solidFill>
                  <a:srgbClr val="FF3300"/>
                </a:solidFill>
                <a:latin typeface="Times New Roman" panose="02020603050405020304" pitchFamily="18" charset="0"/>
                <a:cs typeface="Times New Roman" panose="02020603050405020304" pitchFamily="18" charset="0"/>
              </a:rPr>
              <a:t>Tiết</a:t>
            </a:r>
            <a:r>
              <a:rPr lang="en-US" sz="3600" b="1">
                <a:solidFill>
                  <a:srgbClr val="FF3300"/>
                </a:solidFill>
                <a:latin typeface="Times New Roman" panose="02020603050405020304" pitchFamily="18" charset="0"/>
                <a:cs typeface="Times New Roman" panose="02020603050405020304" pitchFamily="18" charset="0"/>
              </a:rPr>
              <a:t> </a:t>
            </a:r>
            <a:r>
              <a:rPr lang="vi-VN" sz="3600" b="1">
                <a:solidFill>
                  <a:srgbClr val="FF3300"/>
                </a:solidFill>
                <a:latin typeface="Times New Roman" panose="02020603050405020304" pitchFamily="18" charset="0"/>
                <a:cs typeface="Times New Roman" panose="02020603050405020304" pitchFamily="18" charset="0"/>
              </a:rPr>
              <a:t>24</a:t>
            </a:r>
            <a:r>
              <a:rPr lang="en-US" sz="3600" b="1">
                <a:solidFill>
                  <a:srgbClr val="FF3300"/>
                </a:solidFill>
                <a:latin typeface="Times New Roman" panose="02020603050405020304" pitchFamily="18" charset="0"/>
                <a:cs typeface="Times New Roman" panose="02020603050405020304" pitchFamily="18" charset="0"/>
              </a:rPr>
              <a:t> – </a:t>
            </a:r>
            <a:r>
              <a:rPr lang="vi-VN" sz="3600" b="1">
                <a:solidFill>
                  <a:srgbClr val="FF3300"/>
                </a:solidFill>
                <a:latin typeface="Times New Roman" panose="02020603050405020304" pitchFamily="18" charset="0"/>
                <a:cs typeface="Times New Roman" panose="02020603050405020304" pitchFamily="18" charset="0"/>
              </a:rPr>
              <a:t>Bài </a:t>
            </a:r>
            <a:r>
              <a:rPr lang="en-US" sz="3600" b="1">
                <a:solidFill>
                  <a:srgbClr val="FF3300"/>
                </a:solidFill>
                <a:latin typeface="Times New Roman" panose="02020603050405020304" pitchFamily="18" charset="0"/>
                <a:cs typeface="Times New Roman" panose="02020603050405020304" pitchFamily="18" charset="0"/>
              </a:rPr>
              <a:t>18  </a:t>
            </a:r>
            <a:endParaRPr lang="en-US" sz="3600" b="1" dirty="0">
              <a:solidFill>
                <a:srgbClr val="FF3300"/>
              </a:solidFill>
              <a:latin typeface="Times New Roman" panose="02020603050405020304" pitchFamily="18" charset="0"/>
              <a:cs typeface="Times New Roman" panose="02020603050405020304" pitchFamily="18" charset="0"/>
            </a:endParaRPr>
          </a:p>
        </p:txBody>
      </p:sp>
      <p:sp>
        <p:nvSpPr>
          <p:cNvPr id="128005" name="WordArt 5"/>
          <p:cNvSpPr>
            <a:spLocks noChangeArrowheads="1" noChangeShapeType="1" noTextEdit="1"/>
          </p:cNvSpPr>
          <p:nvPr/>
        </p:nvSpPr>
        <p:spPr bwMode="auto">
          <a:xfrm>
            <a:off x="1528763" y="1323975"/>
            <a:ext cx="6172200" cy="1371600"/>
          </a:xfrm>
          <a:prstGeom prst="rect">
            <a:avLst/>
          </a:prstGeom>
        </p:spPr>
        <p:txBody>
          <a:bodyPr wrap="none" fromWordArt="1">
            <a:prstTxWarp prst="textPlain">
              <a:avLst>
                <a:gd name="adj" fmla="val 50000"/>
              </a:avLst>
            </a:prstTxWarp>
          </a:bodyPr>
          <a:lstStyle/>
          <a:p>
            <a:pPr algn="ctr">
              <a:defRPr/>
            </a:pPr>
            <a:r>
              <a:rPr lang="vi-VN" sz="1500" u="sng" kern="10">
                <a:ln w="12700">
                  <a:solidFill>
                    <a:srgbClr val="EAEAEA"/>
                  </a:solidFill>
                  <a:round/>
                </a:ln>
                <a:solidFill>
                  <a:srgbClr val="00B05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ALUMINIUM</a:t>
            </a:r>
            <a:endParaRPr lang="en-US" sz="1500" u="sng" kern="10" dirty="0">
              <a:ln w="12700">
                <a:solidFill>
                  <a:srgbClr val="EAEAEA"/>
                </a:solidFill>
                <a:round/>
              </a:ln>
              <a:solidFill>
                <a:srgbClr val="00B05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28008" name="Rectangle 8"/>
          <p:cNvSpPr>
            <a:spLocks noChangeArrowheads="1"/>
          </p:cNvSpPr>
          <p:nvPr/>
        </p:nvSpPr>
        <p:spPr bwMode="auto">
          <a:xfrm>
            <a:off x="3733799" y="2920004"/>
            <a:ext cx="3771900" cy="1771650"/>
          </a:xfrm>
          <a:prstGeom prst="rect">
            <a:avLst/>
          </a:prstGeom>
          <a:noFill/>
          <a:ln w="9525">
            <a:noFill/>
            <a:miter lim="800000"/>
          </a:ln>
          <a:effectLst/>
        </p:spPr>
        <p:txBody>
          <a:bodyPr/>
          <a:lstStyle/>
          <a:p>
            <a:pPr marL="257165" indent="-257165">
              <a:lnSpc>
                <a:spcPct val="160000"/>
              </a:lnSpc>
              <a:spcBef>
                <a:spcPct val="20000"/>
              </a:spcBef>
              <a:buClr>
                <a:schemeClr val="hlink"/>
              </a:buClr>
              <a:buSzPct val="75000"/>
              <a:defRPr/>
            </a:pPr>
            <a:r>
              <a:rPr lang="vi-VN" sz="3000" b="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Kí hiệu hóa học </a:t>
            </a:r>
            <a:r>
              <a:rPr lang="en-US" sz="3000" b="1" smtClean="0">
                <a:solidFill>
                  <a:srgbClr val="0000FF"/>
                </a:solidFill>
                <a:effectLst>
                  <a:outerShdw blurRad="38100" dist="38100" dir="2700000" algn="tl">
                    <a:srgbClr val="FFFFFF"/>
                  </a:outerShdw>
                </a:effectLst>
                <a:latin typeface="VNI-Times" pitchFamily="2" charset="0"/>
              </a:rPr>
              <a:t>:</a:t>
            </a:r>
            <a:endParaRPr lang="en-US" sz="3000" b="1" dirty="0">
              <a:solidFill>
                <a:srgbClr val="0000FF"/>
              </a:solidFill>
              <a:effectLst>
                <a:outerShdw blurRad="38100" dist="38100" dir="2700000" algn="tl">
                  <a:srgbClr val="FFFFFF"/>
                </a:outerShdw>
              </a:effectLst>
              <a:latin typeface="VNI-Times" pitchFamily="2" charset="0"/>
            </a:endParaRPr>
          </a:p>
          <a:p>
            <a:pPr marL="257165" indent="-257165">
              <a:lnSpc>
                <a:spcPct val="160000"/>
              </a:lnSpc>
              <a:spcBef>
                <a:spcPct val="20000"/>
              </a:spcBef>
              <a:buClr>
                <a:schemeClr val="hlink"/>
              </a:buClr>
              <a:buSzPct val="75000"/>
              <a:defRPr/>
            </a:pPr>
            <a:r>
              <a:rPr lang="vi-VN" sz="3000" b="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Nguyên tử khối </a:t>
            </a:r>
            <a:r>
              <a:rPr lang="en-US" sz="1500" b="1" smtClean="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sz="1500" b="1" dirty="0">
              <a:solidFill>
                <a:srgbClr val="0000FF"/>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28009" name="Rectangle 9"/>
          <p:cNvSpPr>
            <a:spLocks noChangeArrowheads="1"/>
          </p:cNvSpPr>
          <p:nvPr/>
        </p:nvSpPr>
        <p:spPr bwMode="auto">
          <a:xfrm>
            <a:off x="6692502" y="3026229"/>
            <a:ext cx="813197" cy="675085"/>
          </a:xfrm>
          <a:prstGeom prst="rect">
            <a:avLst/>
          </a:prstGeom>
          <a:noFill/>
          <a:ln w="9525">
            <a:noFill/>
            <a:miter lim="800000"/>
          </a:ln>
          <a:effectLst/>
        </p:spPr>
        <p:txBody>
          <a:bodyPr/>
          <a:lstStyle/>
          <a:p>
            <a:pPr marL="257165" indent="-257165">
              <a:spcBef>
                <a:spcPct val="20000"/>
              </a:spcBef>
              <a:buClr>
                <a:schemeClr val="accent2"/>
              </a:buClr>
              <a:buSzPct val="75000"/>
              <a:defRPr/>
            </a:pPr>
            <a:r>
              <a:rPr lang="vi-VN" sz="4000" b="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Al</a:t>
            </a:r>
            <a:endParaRPr lang="en-US" sz="4000" b="1"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28010" name="Rectangle 10"/>
          <p:cNvSpPr>
            <a:spLocks noChangeArrowheads="1"/>
          </p:cNvSpPr>
          <p:nvPr/>
        </p:nvSpPr>
        <p:spPr bwMode="auto">
          <a:xfrm>
            <a:off x="6737746" y="3899972"/>
            <a:ext cx="767953" cy="628650"/>
          </a:xfrm>
          <a:prstGeom prst="rect">
            <a:avLst/>
          </a:prstGeom>
          <a:noFill/>
          <a:ln w="9525">
            <a:noFill/>
            <a:miter lim="800000"/>
          </a:ln>
          <a:effectLst/>
        </p:spPr>
        <p:txBody>
          <a:bodyPr/>
          <a:lstStyle/>
          <a:p>
            <a:pPr marL="257165" indent="-257165">
              <a:spcBef>
                <a:spcPct val="20000"/>
              </a:spcBef>
              <a:buClr>
                <a:schemeClr val="accent2"/>
              </a:buClr>
              <a:buSzPct val="75000"/>
              <a:defRPr/>
            </a:pPr>
            <a:r>
              <a:rPr lang="vi-VN" sz="4000" b="1">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27</a:t>
            </a:r>
            <a:endParaRPr lang="en-US" sz="4000" b="1" dirty="0">
              <a:solidFill>
                <a:srgbClr val="FF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8" y="3276600"/>
            <a:ext cx="365505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182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fade">
                                      <p:cBhvr>
                                        <p:cTn id="7" dur="1000"/>
                                        <p:tgtEl>
                                          <p:spTgt spid="128003"/>
                                        </p:tgtEl>
                                      </p:cBhvr>
                                    </p:animEffect>
                                    <p:anim calcmode="lin" valueType="num">
                                      <p:cBhvr>
                                        <p:cTn id="8" dur="1000" fill="hold"/>
                                        <p:tgtEl>
                                          <p:spTgt spid="128003"/>
                                        </p:tgtEl>
                                        <p:attrNameLst>
                                          <p:attrName>ppt_x</p:attrName>
                                        </p:attrNameLst>
                                      </p:cBhvr>
                                      <p:tavLst>
                                        <p:tav tm="0">
                                          <p:val>
                                            <p:strVal val="#ppt_x"/>
                                          </p:val>
                                        </p:tav>
                                        <p:tav tm="100000">
                                          <p:val>
                                            <p:strVal val="#ppt_x"/>
                                          </p:val>
                                        </p:tav>
                                      </p:tavLst>
                                    </p:anim>
                                    <p:anim calcmode="lin" valueType="num">
                                      <p:cBhvr>
                                        <p:cTn id="9" dur="1000" fill="hold"/>
                                        <p:tgtEl>
                                          <p:spTgt spid="1280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8005">
                                            <p:txEl>
                                              <p:pRg st="0" end="0"/>
                                            </p:txEl>
                                          </p:spTgt>
                                        </p:tgtEl>
                                        <p:attrNameLst>
                                          <p:attrName>style.visibility</p:attrName>
                                        </p:attrNameLst>
                                      </p:cBhvr>
                                      <p:to>
                                        <p:strVal val="visible"/>
                                      </p:to>
                                    </p:set>
                                    <p:animEffect transition="in" filter="fade">
                                      <p:cBhvr>
                                        <p:cTn id="14" dur="1000"/>
                                        <p:tgtEl>
                                          <p:spTgt spid="128005">
                                            <p:txEl>
                                              <p:pRg st="0" end="0"/>
                                            </p:txEl>
                                          </p:spTgt>
                                        </p:tgtEl>
                                      </p:cBhvr>
                                    </p:animEffect>
                                    <p:anim calcmode="lin" valueType="num">
                                      <p:cBhvr>
                                        <p:cTn id="15" dur="1000" fill="hold"/>
                                        <p:tgtEl>
                                          <p:spTgt spid="12800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80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8008"/>
                                        </p:tgtEl>
                                        <p:attrNameLst>
                                          <p:attrName>style.visibility</p:attrName>
                                        </p:attrNameLst>
                                      </p:cBhvr>
                                      <p:to>
                                        <p:strVal val="visible"/>
                                      </p:to>
                                    </p:set>
                                    <p:animEffect transition="in" filter="fade">
                                      <p:cBhvr>
                                        <p:cTn id="21" dur="1000"/>
                                        <p:tgtEl>
                                          <p:spTgt spid="128008"/>
                                        </p:tgtEl>
                                      </p:cBhvr>
                                    </p:animEffect>
                                    <p:anim calcmode="lin" valueType="num">
                                      <p:cBhvr>
                                        <p:cTn id="22" dur="1000" fill="hold"/>
                                        <p:tgtEl>
                                          <p:spTgt spid="128008"/>
                                        </p:tgtEl>
                                        <p:attrNameLst>
                                          <p:attrName>ppt_x</p:attrName>
                                        </p:attrNameLst>
                                      </p:cBhvr>
                                      <p:tavLst>
                                        <p:tav tm="0">
                                          <p:val>
                                            <p:strVal val="#ppt_x"/>
                                          </p:val>
                                        </p:tav>
                                        <p:tav tm="100000">
                                          <p:val>
                                            <p:strVal val="#ppt_x"/>
                                          </p:val>
                                        </p:tav>
                                      </p:tavLst>
                                    </p:anim>
                                    <p:anim calcmode="lin" valueType="num">
                                      <p:cBhvr>
                                        <p:cTn id="23" dur="1000" fill="hold"/>
                                        <p:tgtEl>
                                          <p:spTgt spid="12800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8009">
                                            <p:txEl>
                                              <p:pRg st="0" end="0"/>
                                            </p:txEl>
                                          </p:spTgt>
                                        </p:tgtEl>
                                        <p:attrNameLst>
                                          <p:attrName>style.visibility</p:attrName>
                                        </p:attrNameLst>
                                      </p:cBhvr>
                                      <p:to>
                                        <p:strVal val="visible"/>
                                      </p:to>
                                    </p:set>
                                    <p:animEffect transition="in" filter="fade">
                                      <p:cBhvr>
                                        <p:cTn id="28" dur="1000"/>
                                        <p:tgtEl>
                                          <p:spTgt spid="128009">
                                            <p:txEl>
                                              <p:pRg st="0" end="0"/>
                                            </p:txEl>
                                          </p:spTgt>
                                        </p:tgtEl>
                                      </p:cBhvr>
                                    </p:animEffect>
                                    <p:anim calcmode="lin" valueType="num">
                                      <p:cBhvr>
                                        <p:cTn id="29" dur="1000" fill="hold"/>
                                        <p:tgtEl>
                                          <p:spTgt spid="12800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800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8010"/>
                                        </p:tgtEl>
                                        <p:attrNameLst>
                                          <p:attrName>style.visibility</p:attrName>
                                        </p:attrNameLst>
                                      </p:cBhvr>
                                      <p:to>
                                        <p:strVal val="visible"/>
                                      </p:to>
                                    </p:set>
                                    <p:animEffect transition="in" filter="fade">
                                      <p:cBhvr>
                                        <p:cTn id="35" dur="1000"/>
                                        <p:tgtEl>
                                          <p:spTgt spid="128010"/>
                                        </p:tgtEl>
                                      </p:cBhvr>
                                    </p:animEffect>
                                    <p:anim calcmode="lin" valueType="num">
                                      <p:cBhvr>
                                        <p:cTn id="36" dur="1000" fill="hold"/>
                                        <p:tgtEl>
                                          <p:spTgt spid="128010"/>
                                        </p:tgtEl>
                                        <p:attrNameLst>
                                          <p:attrName>ppt_x</p:attrName>
                                        </p:attrNameLst>
                                      </p:cBhvr>
                                      <p:tavLst>
                                        <p:tav tm="0">
                                          <p:val>
                                            <p:strVal val="#ppt_x"/>
                                          </p:val>
                                        </p:tav>
                                        <p:tav tm="100000">
                                          <p:val>
                                            <p:strVal val="#ppt_x"/>
                                          </p:val>
                                        </p:tav>
                                      </p:tavLst>
                                    </p:anim>
                                    <p:anim calcmode="lin" valueType="num">
                                      <p:cBhvr>
                                        <p:cTn id="37" dur="1000" fill="hold"/>
                                        <p:tgtEl>
                                          <p:spTgt spid="1280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8" grpId="0"/>
      <p:bldP spid="1280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71693" name="文本框 71692"/>
          <p:cNvSpPr txBox="1"/>
          <p:nvPr/>
        </p:nvSpPr>
        <p:spPr>
          <a:xfrm>
            <a:off x="3575410" y="3484137"/>
            <a:ext cx="2288681" cy="760657"/>
          </a:xfrm>
          <a:prstGeom prst="rect">
            <a:avLst/>
          </a:prstGeom>
          <a:noFill/>
          <a:ln w="9525">
            <a:noFill/>
          </a:ln>
        </p:spPr>
        <p:txBody>
          <a:bodyPr>
            <a:spAutoFit/>
          </a:bodyPr>
          <a:lstStyle/>
          <a:p>
            <a:pPr defTabSz="814436" fontAlgn="base">
              <a:spcBef>
                <a:spcPct val="50000"/>
              </a:spcBef>
              <a:spcAft>
                <a:spcPct val="0"/>
              </a:spcAft>
            </a:pPr>
            <a:endParaRPr lang="en-US" sz="1737"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a:p>
            <a:pPr defTabSz="814436" fontAlgn="base">
              <a:spcBef>
                <a:spcPct val="50000"/>
              </a:spcBef>
              <a:spcAft>
                <a:spcPct val="0"/>
              </a:spcAft>
            </a:pPr>
            <a:endParaRPr lang="zh-CN" altLang="en-US" sz="1737" dirty="0">
              <a:solidFill>
                <a:srgbClr val="FFFFFF"/>
              </a:solidFill>
              <a:latin typeface="黑体" panose="02010609060101010101" pitchFamily="2" charset="-122"/>
              <a:ea typeface="黑体" panose="02010609060101010101" pitchFamily="2" charset="-122"/>
            </a:endParaRPr>
          </a:p>
        </p:txBody>
      </p:sp>
      <p:grpSp>
        <p:nvGrpSpPr>
          <p:cNvPr id="6" name="Group 10">
            <a:extLst>
              <a:ext uri="{FF2B5EF4-FFF2-40B4-BE49-F238E27FC236}">
                <a16:creationId xmlns:a16="http://schemas.microsoft.com/office/drawing/2014/main" xmlns="" id="{AA9577A3-09CD-A889-3AA5-BB49B92B5A8D}"/>
              </a:ext>
            </a:extLst>
          </p:cNvPr>
          <p:cNvGrpSpPr>
            <a:grpSpLocks/>
          </p:cNvGrpSpPr>
          <p:nvPr/>
        </p:nvGrpSpPr>
        <p:grpSpPr bwMode="auto">
          <a:xfrm>
            <a:off x="1143000" y="87605"/>
            <a:ext cx="6096001" cy="1256832"/>
            <a:chOff x="1997" y="1314"/>
            <a:chExt cx="1889" cy="1009"/>
          </a:xfrm>
        </p:grpSpPr>
        <p:grpSp>
          <p:nvGrpSpPr>
            <p:cNvPr id="7" name="Group 11">
              <a:extLst>
                <a:ext uri="{FF2B5EF4-FFF2-40B4-BE49-F238E27FC236}">
                  <a16:creationId xmlns:a16="http://schemas.microsoft.com/office/drawing/2014/main" xmlns="" id="{97DF0708-2297-428F-4BD4-C5372938E0B3}"/>
                </a:ext>
              </a:extLst>
            </p:cNvPr>
            <p:cNvGrpSpPr>
              <a:grpSpLocks/>
            </p:cNvGrpSpPr>
            <p:nvPr/>
          </p:nvGrpSpPr>
          <p:grpSpPr bwMode="auto">
            <a:xfrm>
              <a:off x="1997" y="1404"/>
              <a:ext cx="1889" cy="919"/>
              <a:chOff x="1973" y="1027"/>
              <a:chExt cx="1926" cy="937"/>
            </a:xfrm>
          </p:grpSpPr>
          <p:sp>
            <p:nvSpPr>
              <p:cNvPr id="11" name="Oval 12">
                <a:extLst>
                  <a:ext uri="{FF2B5EF4-FFF2-40B4-BE49-F238E27FC236}">
                    <a16:creationId xmlns:a16="http://schemas.microsoft.com/office/drawing/2014/main" xmlns="" id="{0182E9EF-EB53-5545-90E6-7EEC3957DB58}"/>
                  </a:ext>
                </a:extLst>
              </p:cNvPr>
              <p:cNvSpPr>
                <a:spLocks noChangeArrowheads="1"/>
              </p:cNvSpPr>
              <p:nvPr/>
            </p:nvSpPr>
            <p:spPr bwMode="gray">
              <a:xfrm>
                <a:off x="1994" y="1057"/>
                <a:ext cx="1905" cy="907"/>
              </a:xfrm>
              <a:prstGeom prst="ellipse">
                <a:avLst/>
              </a:prstGeom>
              <a:gradFill rotWithShape="1">
                <a:gsLst>
                  <a:gs pos="0">
                    <a:srgbClr val="6699FF"/>
                  </a:gs>
                  <a:gs pos="100000">
                    <a:srgbClr val="6699FF">
                      <a:gamma/>
                      <a:shade val="48627"/>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fontAlgn="base">
                  <a:spcBef>
                    <a:spcPct val="0"/>
                  </a:spcBef>
                  <a:spcAft>
                    <a:spcPct val="0"/>
                  </a:spcAft>
                  <a:defRPr/>
                </a:pPr>
                <a:endParaRPr lang="en-US" sz="1350">
                  <a:solidFill>
                    <a:srgbClr val="163794"/>
                  </a:solidFill>
                  <a:latin typeface="Arial" panose="020B0604020202020204" pitchFamily="34" charset="0"/>
                </a:endParaRPr>
              </a:p>
            </p:txBody>
          </p:sp>
          <p:sp>
            <p:nvSpPr>
              <p:cNvPr id="12" name="Oval 13">
                <a:extLst>
                  <a:ext uri="{FF2B5EF4-FFF2-40B4-BE49-F238E27FC236}">
                    <a16:creationId xmlns:a16="http://schemas.microsoft.com/office/drawing/2014/main" xmlns="" id="{78E947B5-B204-3A14-BE00-7515E0A6FE39}"/>
                  </a:ext>
                </a:extLst>
              </p:cNvPr>
              <p:cNvSpPr>
                <a:spLocks noChangeArrowheads="1"/>
              </p:cNvSpPr>
              <p:nvPr/>
            </p:nvSpPr>
            <p:spPr bwMode="gray">
              <a:xfrm>
                <a:off x="1973" y="1027"/>
                <a:ext cx="1905" cy="907"/>
              </a:xfrm>
              <a:prstGeom prst="ellipse">
                <a:avLst/>
              </a:prstGeom>
              <a:gradFill rotWithShape="1">
                <a:gsLst>
                  <a:gs pos="0">
                    <a:srgbClr val="6699FF">
                      <a:gamma/>
                      <a:tint val="44314"/>
                      <a:invGamma/>
                    </a:srgbClr>
                  </a:gs>
                  <a:gs pos="100000">
                    <a:srgbClr val="6699FF"/>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fontAlgn="base">
                  <a:spcBef>
                    <a:spcPct val="0"/>
                  </a:spcBef>
                  <a:spcAft>
                    <a:spcPct val="0"/>
                  </a:spcAft>
                  <a:defRPr/>
                </a:pPr>
                <a:endParaRPr lang="en-US" sz="1350">
                  <a:solidFill>
                    <a:srgbClr val="163794"/>
                  </a:solidFill>
                  <a:latin typeface="Arial" panose="020B0604020202020204" pitchFamily="34" charset="0"/>
                </a:endParaRPr>
              </a:p>
            </p:txBody>
          </p:sp>
        </p:grpSp>
        <p:sp>
          <p:nvSpPr>
            <p:cNvPr id="8" name="Oval 14">
              <a:extLst>
                <a:ext uri="{FF2B5EF4-FFF2-40B4-BE49-F238E27FC236}">
                  <a16:creationId xmlns:a16="http://schemas.microsoft.com/office/drawing/2014/main" xmlns="" id="{7F34EB38-A53B-2304-15B4-46C489D6971E}"/>
                </a:ext>
              </a:extLst>
            </p:cNvPr>
            <p:cNvSpPr>
              <a:spLocks noChangeArrowheads="1"/>
            </p:cNvSpPr>
            <p:nvPr/>
          </p:nvSpPr>
          <p:spPr bwMode="gray">
            <a:xfrm>
              <a:off x="2086" y="1314"/>
              <a:ext cx="1691" cy="845"/>
            </a:xfrm>
            <a:prstGeom prst="ellipse">
              <a:avLst/>
            </a:prstGeom>
            <a:gradFill rotWithShape="1">
              <a:gsLst>
                <a:gs pos="0">
                  <a:srgbClr val="009999">
                    <a:gamma/>
                    <a:shade val="46275"/>
                    <a:invGamma/>
                  </a:srgbClr>
                </a:gs>
                <a:gs pos="100000">
                  <a:srgbClr val="009999"/>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685800" fontAlgn="base">
                <a:spcBef>
                  <a:spcPct val="0"/>
                </a:spcBef>
                <a:spcAft>
                  <a:spcPct val="0"/>
                </a:spcAft>
                <a:defRPr/>
              </a:pPr>
              <a:endParaRPr lang="en-US" sz="1350">
                <a:solidFill>
                  <a:srgbClr val="163794"/>
                </a:solidFill>
                <a:latin typeface="Arial" panose="020B0604020202020204" pitchFamily="34" charset="0"/>
              </a:endParaRPr>
            </a:p>
          </p:txBody>
        </p:sp>
        <p:sp>
          <p:nvSpPr>
            <p:cNvPr id="9" name="Oval 15">
              <a:extLst>
                <a:ext uri="{FF2B5EF4-FFF2-40B4-BE49-F238E27FC236}">
                  <a16:creationId xmlns:a16="http://schemas.microsoft.com/office/drawing/2014/main" xmlns="" id="{4038AF90-A3A1-638F-96AA-BF0D79F5E558}"/>
                </a:ext>
              </a:extLst>
            </p:cNvPr>
            <p:cNvSpPr>
              <a:spLocks noChangeArrowheads="1"/>
            </p:cNvSpPr>
            <p:nvPr/>
          </p:nvSpPr>
          <p:spPr bwMode="gray">
            <a:xfrm>
              <a:off x="2108" y="1319"/>
              <a:ext cx="1650" cy="824"/>
            </a:xfrm>
            <a:prstGeom prst="ellipse">
              <a:avLst/>
            </a:prstGeom>
            <a:gradFill rotWithShape="1">
              <a:gsLst>
                <a:gs pos="0">
                  <a:srgbClr val="009999">
                    <a:alpha val="0"/>
                  </a:srgbClr>
                </a:gs>
                <a:gs pos="100000">
                  <a:srgbClr val="009999">
                    <a:gamma/>
                    <a:tint val="34902"/>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685800" fontAlgn="base">
                <a:spcBef>
                  <a:spcPct val="0"/>
                </a:spcBef>
                <a:spcAft>
                  <a:spcPct val="0"/>
                </a:spcAft>
                <a:defRPr/>
              </a:pPr>
              <a:endParaRPr lang="en-US" sz="1350">
                <a:solidFill>
                  <a:srgbClr val="163794"/>
                </a:solidFill>
                <a:latin typeface="Arial" panose="020B0604020202020204" pitchFamily="34" charset="0"/>
              </a:endParaRPr>
            </a:p>
          </p:txBody>
        </p:sp>
        <p:sp>
          <p:nvSpPr>
            <p:cNvPr id="10" name="Oval 16">
              <a:extLst>
                <a:ext uri="{FF2B5EF4-FFF2-40B4-BE49-F238E27FC236}">
                  <a16:creationId xmlns:a16="http://schemas.microsoft.com/office/drawing/2014/main" xmlns="" id="{4373A049-5061-2C90-8870-1CC9DB457DF6}"/>
                </a:ext>
              </a:extLst>
            </p:cNvPr>
            <p:cNvSpPr>
              <a:spLocks noChangeArrowheads="1"/>
            </p:cNvSpPr>
            <p:nvPr/>
          </p:nvSpPr>
          <p:spPr bwMode="gray">
            <a:xfrm>
              <a:off x="2125" y="1327"/>
              <a:ext cx="1570" cy="770"/>
            </a:xfrm>
            <a:prstGeom prst="ellipse">
              <a:avLst/>
            </a:prstGeom>
            <a:gradFill rotWithShape="1">
              <a:gsLst>
                <a:gs pos="0">
                  <a:srgbClr val="009999">
                    <a:gamma/>
                    <a:shade val="79216"/>
                    <a:invGamma/>
                  </a:srgbClr>
                </a:gs>
                <a:gs pos="100000">
                  <a:srgbClr val="009999">
                    <a:alpha val="4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342900" lvl="1" defTabSz="685800" fontAlgn="base">
                <a:spcBef>
                  <a:spcPct val="0"/>
                </a:spcBef>
                <a:spcAft>
                  <a:spcPct val="0"/>
                </a:spcAft>
                <a:defRPr/>
              </a:pPr>
              <a:endParaRPr lang="en-US" sz="1350" dirty="0">
                <a:solidFill>
                  <a:srgbClr val="163794"/>
                </a:solidFill>
                <a:latin typeface="Arial" panose="020B0604020202020204" pitchFamily="34" charset="0"/>
              </a:endParaRPr>
            </a:p>
          </p:txBody>
        </p:sp>
      </p:grpSp>
      <p:sp>
        <p:nvSpPr>
          <p:cNvPr id="13" name="TextBox 12">
            <a:extLst>
              <a:ext uri="{FF2B5EF4-FFF2-40B4-BE49-F238E27FC236}">
                <a16:creationId xmlns:a16="http://schemas.microsoft.com/office/drawing/2014/main" xmlns="" id="{59EF1A6D-F0CB-0F32-452C-168C702BAC36}"/>
              </a:ext>
            </a:extLst>
          </p:cNvPr>
          <p:cNvSpPr txBox="1"/>
          <p:nvPr/>
        </p:nvSpPr>
        <p:spPr>
          <a:xfrm>
            <a:off x="2591352" y="432393"/>
            <a:ext cx="3321710" cy="507831"/>
          </a:xfrm>
          <a:prstGeom prst="rect">
            <a:avLst/>
          </a:prstGeom>
          <a:noFill/>
        </p:spPr>
        <p:txBody>
          <a:bodyPr wrap="square" rtlCol="0">
            <a:spAutoFit/>
          </a:bodyPr>
          <a:lstStyle/>
          <a:p>
            <a:pPr algn="ctr" defTabSz="685800">
              <a:defRPr/>
            </a:pPr>
            <a:r>
              <a:rPr lang="en-US" sz="2700" b="1" spc="38" dirty="0">
                <a:ln w="1143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NỘI DUNG</a:t>
            </a:r>
          </a:p>
        </p:txBody>
      </p:sp>
      <p:sp>
        <p:nvSpPr>
          <p:cNvPr id="26" name="TextBox 3">
            <a:extLst>
              <a:ext uri="{FF2B5EF4-FFF2-40B4-BE49-F238E27FC236}">
                <a16:creationId xmlns="" xmlns:a16="http://schemas.microsoft.com/office/drawing/2014/main" id="{2AF93BCC-C9F4-44CC-9D0B-38E0F77278DF}"/>
              </a:ext>
            </a:extLst>
          </p:cNvPr>
          <p:cNvSpPr txBox="1">
            <a:spLocks noChangeArrowheads="1"/>
          </p:cNvSpPr>
          <p:nvPr/>
        </p:nvSpPr>
        <p:spPr bwMode="auto">
          <a:xfrm>
            <a:off x="1430212" y="1984263"/>
            <a:ext cx="6222291" cy="61927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610"/>
              </a:spcAft>
              <a:buNone/>
            </a:pPr>
            <a:r>
              <a:rPr lang="vi-VN" altLang="en-US"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TÍNH CHẤT VẬT LÍ</a:t>
            </a:r>
            <a:endParaRPr lang="en-US" alt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a:extLst>
              <a:ext uri="{FF2B5EF4-FFF2-40B4-BE49-F238E27FC236}">
                <a16:creationId xmlns="" xmlns:a16="http://schemas.microsoft.com/office/drawing/2014/main" id="{5AE40648-4B91-4C1C-8B54-8004734618AA}"/>
              </a:ext>
            </a:extLst>
          </p:cNvPr>
          <p:cNvGrpSpPr/>
          <p:nvPr/>
        </p:nvGrpSpPr>
        <p:grpSpPr>
          <a:xfrm>
            <a:off x="894584" y="2777509"/>
            <a:ext cx="6715246" cy="614436"/>
            <a:chOff x="3338481" y="-22196"/>
            <a:chExt cx="10139666" cy="1200376"/>
          </a:xfrm>
        </p:grpSpPr>
        <p:sp>
          <p:nvSpPr>
            <p:cNvPr id="28" name="Rectangle 31">
              <a:extLst>
                <a:ext uri="{FF2B5EF4-FFF2-40B4-BE49-F238E27FC236}">
                  <a16:creationId xmlns="" xmlns:a16="http://schemas.microsoft.com/office/drawing/2014/main" id="{EE6293AE-3FF5-47FA-A97B-5CD2ADEAA55B}"/>
                </a:ext>
              </a:extLst>
            </p:cNvPr>
            <p:cNvSpPr>
              <a:spLocks noChangeArrowheads="1"/>
            </p:cNvSpPr>
            <p:nvPr/>
          </p:nvSpPr>
          <p:spPr bwMode="gray">
            <a:xfrm>
              <a:off x="4130947" y="-22196"/>
              <a:ext cx="9347200" cy="1200376"/>
            </a:xfrm>
            <a:prstGeom prst="rect">
              <a:avLst/>
            </a:prstGeom>
            <a:solidFill>
              <a:srgbClr val="0099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sz="1029">
                <a:ln>
                  <a:solidFill>
                    <a:srgbClr val="FF0000"/>
                  </a:solidFill>
                </a:ln>
                <a:solidFill>
                  <a:srgbClr val="FF0000"/>
                </a:solidFill>
              </a:endParaRPr>
            </a:p>
          </p:txBody>
        </p:sp>
        <p:sp>
          <p:nvSpPr>
            <p:cNvPr id="29" name="TextBox 3">
              <a:extLst>
                <a:ext uri="{FF2B5EF4-FFF2-40B4-BE49-F238E27FC236}">
                  <a16:creationId xmlns="" xmlns:a16="http://schemas.microsoft.com/office/drawing/2014/main" id="{B1D813E8-F443-4ACA-B223-AC833BA69E13}"/>
                </a:ext>
              </a:extLst>
            </p:cNvPr>
            <p:cNvSpPr txBox="1">
              <a:spLocks noChangeArrowheads="1"/>
            </p:cNvSpPr>
            <p:nvPr/>
          </p:nvSpPr>
          <p:spPr bwMode="auto">
            <a:xfrm>
              <a:off x="3338481" y="11011"/>
              <a:ext cx="8915399" cy="105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610"/>
                </a:spcAft>
                <a:buNone/>
              </a:pPr>
              <a:r>
                <a:rPr lang="vi-VN" altLang="en-US" sz="3086"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TÍNH CHẤT HÓA HỌC</a:t>
              </a:r>
              <a:endParaRPr lang="en-US" altLang="en-US" sz="3086"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305667F3-0D6E-4510-81C8-9CBF9ED60762}"/>
              </a:ext>
            </a:extLst>
          </p:cNvPr>
          <p:cNvGrpSpPr/>
          <p:nvPr/>
        </p:nvGrpSpPr>
        <p:grpSpPr>
          <a:xfrm>
            <a:off x="152400" y="3677578"/>
            <a:ext cx="7457430" cy="610203"/>
            <a:chOff x="2191957" y="834514"/>
            <a:chExt cx="11207256" cy="1200376"/>
          </a:xfrm>
        </p:grpSpPr>
        <p:sp>
          <p:nvSpPr>
            <p:cNvPr id="32" name="Rectangle 31">
              <a:extLst>
                <a:ext uri="{FF2B5EF4-FFF2-40B4-BE49-F238E27FC236}">
                  <a16:creationId xmlns="" xmlns:a16="http://schemas.microsoft.com/office/drawing/2014/main" id="{622C05F7-E670-4B97-8A5B-CB0C45549C2D}"/>
                </a:ext>
              </a:extLst>
            </p:cNvPr>
            <p:cNvSpPr>
              <a:spLocks noChangeArrowheads="1"/>
            </p:cNvSpPr>
            <p:nvPr/>
          </p:nvSpPr>
          <p:spPr bwMode="gray">
            <a:xfrm>
              <a:off x="4052013" y="834514"/>
              <a:ext cx="9347200" cy="1200376"/>
            </a:xfrm>
            <a:prstGeom prst="rect">
              <a:avLst/>
            </a:prstGeom>
            <a:solidFill>
              <a:srgbClr val="CC66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a:ln>
                  <a:solidFill>
                    <a:srgbClr val="FF0000"/>
                  </a:solidFill>
                </a:ln>
                <a:solidFill>
                  <a:srgbClr val="FF0000"/>
                </a:solidFill>
              </a:endParaRPr>
            </a:p>
          </p:txBody>
        </p:sp>
        <p:sp>
          <p:nvSpPr>
            <p:cNvPr id="33" name="TextBox 3">
              <a:extLst>
                <a:ext uri="{FF2B5EF4-FFF2-40B4-BE49-F238E27FC236}">
                  <a16:creationId xmlns="" xmlns:a16="http://schemas.microsoft.com/office/drawing/2014/main" id="{4DCE98EB-7207-4EE5-9F8B-AC76A50E3AC2}"/>
                </a:ext>
              </a:extLst>
            </p:cNvPr>
            <p:cNvSpPr txBox="1">
              <a:spLocks noChangeArrowheads="1"/>
            </p:cNvSpPr>
            <p:nvPr/>
          </p:nvSpPr>
          <p:spPr bwMode="auto">
            <a:xfrm>
              <a:off x="2191957" y="894385"/>
              <a:ext cx="8120266" cy="111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1067"/>
                </a:spcAft>
                <a:buNone/>
              </a:pPr>
              <a:r>
                <a:rPr lang="vi-VN" altLang="en-US" sz="31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ỨNG DỤNG</a:t>
              </a:r>
              <a:endParaRPr lang="en-US" altLang="en-US" sz="31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4" name="Group 33">
            <a:extLst>
              <a:ext uri="{FF2B5EF4-FFF2-40B4-BE49-F238E27FC236}">
                <a16:creationId xmlns="" xmlns:a16="http://schemas.microsoft.com/office/drawing/2014/main" id="{305667F3-0D6E-4510-81C8-9CBF9ED60762}"/>
              </a:ext>
            </a:extLst>
          </p:cNvPr>
          <p:cNvGrpSpPr/>
          <p:nvPr/>
        </p:nvGrpSpPr>
        <p:grpSpPr>
          <a:xfrm>
            <a:off x="-533400" y="4690283"/>
            <a:ext cx="8143230" cy="622840"/>
            <a:chOff x="768528" y="797539"/>
            <a:chExt cx="12786766" cy="1200376"/>
          </a:xfrm>
        </p:grpSpPr>
        <p:sp>
          <p:nvSpPr>
            <p:cNvPr id="35" name="Rectangle 31">
              <a:extLst>
                <a:ext uri="{FF2B5EF4-FFF2-40B4-BE49-F238E27FC236}">
                  <a16:creationId xmlns="" xmlns:a16="http://schemas.microsoft.com/office/drawing/2014/main" id="{622C05F7-E670-4B97-8A5B-CB0C45549C2D}"/>
                </a:ext>
              </a:extLst>
            </p:cNvPr>
            <p:cNvSpPr>
              <a:spLocks noChangeArrowheads="1"/>
            </p:cNvSpPr>
            <p:nvPr/>
          </p:nvSpPr>
          <p:spPr bwMode="gray">
            <a:xfrm>
              <a:off x="3677086" y="797539"/>
              <a:ext cx="9878208" cy="1200376"/>
            </a:xfrm>
            <a:prstGeom prst="rect">
              <a:avLst/>
            </a:prstGeom>
            <a:solidFill>
              <a:srgbClr val="3333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r">
                <a:rot lat="0" lon="0" rev="8700000"/>
              </a:lightRig>
            </a:scene3d>
            <a:sp3d>
              <a:bevelT w="1016000" h="88900"/>
              <a:bevelB prst="relaxedInset"/>
            </a:sp3d>
          </p:spPr>
          <p:txBody>
            <a:bodyPr wrap="none" anchor="ctr">
              <a:flatTx/>
            </a:bodyPr>
            <a:lstStyle/>
            <a:p>
              <a:endParaRPr lang="en-US">
                <a:ln>
                  <a:solidFill>
                    <a:srgbClr val="FF0000"/>
                  </a:solidFill>
                </a:ln>
                <a:solidFill>
                  <a:srgbClr val="FF0000"/>
                </a:solidFill>
              </a:endParaRPr>
            </a:p>
          </p:txBody>
        </p:sp>
        <p:sp>
          <p:nvSpPr>
            <p:cNvPr id="36" name="TextBox 3">
              <a:extLst>
                <a:ext uri="{FF2B5EF4-FFF2-40B4-BE49-F238E27FC236}">
                  <a16:creationId xmlns="" xmlns:a16="http://schemas.microsoft.com/office/drawing/2014/main" id="{4DCE98EB-7207-4EE5-9F8B-AC76A50E3AC2}"/>
                </a:ext>
              </a:extLst>
            </p:cNvPr>
            <p:cNvSpPr txBox="1">
              <a:spLocks noChangeArrowheads="1"/>
            </p:cNvSpPr>
            <p:nvPr/>
          </p:nvSpPr>
          <p:spPr bwMode="auto">
            <a:xfrm>
              <a:off x="768528" y="902534"/>
              <a:ext cx="10372729" cy="109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1067"/>
                </a:spcAft>
                <a:buNone/>
              </a:pPr>
              <a:r>
                <a:rPr lang="vi-VN" altLang="en-US" sz="31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IV.  SẢN XUẤT</a:t>
              </a:r>
              <a:endParaRPr lang="en-US" altLang="en-US" sz="31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92845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8"/>
</p:tagLst>
</file>

<file path=ppt/tags/tag2.xml><?xml version="1.0" encoding="utf-8"?>
<p:tagLst xmlns:a="http://schemas.openxmlformats.org/drawingml/2006/main" xmlns:r="http://schemas.openxmlformats.org/officeDocument/2006/relationships" xmlns:p="http://schemas.openxmlformats.org/presentationml/2006/main">
  <p:tag name="TIMING" val="|0.2|0.3|1.2|0.5|0.4"/>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1317</TotalTime>
  <Words>1438</Words>
  <Application>Microsoft Office PowerPoint</Application>
  <PresentationFormat>On-screen Show (4:3)</PresentationFormat>
  <Paragraphs>223</Paragraphs>
  <Slides>42</Slides>
  <Notes>11</Notes>
  <HiddenSlides>0</HiddenSlides>
  <MMClips>2</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61" baseType="lpstr">
      <vt:lpstr>SimSun</vt:lpstr>
      <vt:lpstr>SimSun</vt:lpstr>
      <vt:lpstr>.VnTime</vt:lpstr>
      <vt:lpstr>Arial</vt:lpstr>
      <vt:lpstr>Arial Narrow</vt:lpstr>
      <vt:lpstr>Calibri</vt:lpstr>
      <vt:lpstr>Cambria Math</vt:lpstr>
      <vt:lpstr>Elsie</vt:lpstr>
      <vt:lpstr>方正姚体</vt:lpstr>
      <vt:lpstr>Georgia</vt:lpstr>
      <vt:lpstr>黑体</vt:lpstr>
      <vt:lpstr>Symbol</vt:lpstr>
      <vt:lpstr>Tahoma</vt:lpstr>
      <vt:lpstr>Times New Roman</vt:lpstr>
      <vt:lpstr>Trebuchet MS</vt:lpstr>
      <vt:lpstr>VNI-Times</vt:lpstr>
      <vt:lpstr>Wingdings</vt:lpstr>
      <vt:lpstr>Slipstream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SẢN XUẤT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HP</cp:lastModifiedBy>
  <cp:revision>113</cp:revision>
  <dcterms:created xsi:type="dcterms:W3CDTF">2019-07-10T13:09:06Z</dcterms:created>
  <dcterms:modified xsi:type="dcterms:W3CDTF">2023-11-05T09:23:41Z</dcterms:modified>
</cp:coreProperties>
</file>